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3"/>
  </p:notesMasterIdLst>
  <p:sldIdLst>
    <p:sldId id="256" r:id="rId2"/>
    <p:sldId id="284" r:id="rId3"/>
    <p:sldId id="257" r:id="rId4"/>
    <p:sldId id="258" r:id="rId5"/>
    <p:sldId id="259" r:id="rId6"/>
    <p:sldId id="287" r:id="rId7"/>
    <p:sldId id="290" r:id="rId8"/>
    <p:sldId id="291" r:id="rId9"/>
    <p:sldId id="261" r:id="rId10"/>
    <p:sldId id="263" r:id="rId11"/>
    <p:sldId id="264" r:id="rId12"/>
    <p:sldId id="292" r:id="rId13"/>
    <p:sldId id="393" r:id="rId14"/>
    <p:sldId id="394" r:id="rId15"/>
    <p:sldId id="293" r:id="rId16"/>
    <p:sldId id="316" r:id="rId17"/>
    <p:sldId id="319" r:id="rId18"/>
    <p:sldId id="320" r:id="rId19"/>
    <p:sldId id="322" r:id="rId20"/>
    <p:sldId id="324" r:id="rId21"/>
    <p:sldId id="325" r:id="rId22"/>
    <p:sldId id="328" r:id="rId23"/>
    <p:sldId id="330" r:id="rId24"/>
    <p:sldId id="331" r:id="rId25"/>
    <p:sldId id="332" r:id="rId26"/>
    <p:sldId id="267" r:id="rId27"/>
    <p:sldId id="335" r:id="rId28"/>
    <p:sldId id="390" r:id="rId29"/>
    <p:sldId id="391" r:id="rId30"/>
    <p:sldId id="392" r:id="rId31"/>
    <p:sldId id="382" r:id="rId32"/>
  </p:sldIdLst>
  <p:sldSz cx="9144000" cy="6858000" type="screen4x3"/>
  <p:notesSz cx="6858000" cy="9144000"/>
  <p:defaultTextStyle>
    <a:defPPr>
      <a:defRPr lang="en-US"/>
    </a:defPPr>
    <a:lvl1pPr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1pPr>
    <a:lvl2pPr marL="4572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2pPr>
    <a:lvl3pPr marL="9144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3pPr>
    <a:lvl4pPr marL="13716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4pPr>
    <a:lvl5pPr marL="18288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5pPr>
    <a:lvl6pPr marL="2286000" algn="l" defTabSz="914400" rtl="0" eaLnBrk="1" latinLnBrk="0" hangingPunct="1">
      <a:defRPr sz="4800" kern="1200">
        <a:solidFill>
          <a:schemeClr val="tx1"/>
        </a:solidFill>
        <a:latin typeface="Constantia" panose="02030602050306030303" pitchFamily="18" charset="0"/>
        <a:ea typeface="+mn-ea"/>
        <a:cs typeface="+mn-cs"/>
      </a:defRPr>
    </a:lvl6pPr>
    <a:lvl7pPr marL="2743200" algn="l" defTabSz="914400" rtl="0" eaLnBrk="1" latinLnBrk="0" hangingPunct="1">
      <a:defRPr sz="4800" kern="1200">
        <a:solidFill>
          <a:schemeClr val="tx1"/>
        </a:solidFill>
        <a:latin typeface="Constantia" panose="02030602050306030303" pitchFamily="18" charset="0"/>
        <a:ea typeface="+mn-ea"/>
        <a:cs typeface="+mn-cs"/>
      </a:defRPr>
    </a:lvl7pPr>
    <a:lvl8pPr marL="3200400" algn="l" defTabSz="914400" rtl="0" eaLnBrk="1" latinLnBrk="0" hangingPunct="1">
      <a:defRPr sz="4800" kern="1200">
        <a:solidFill>
          <a:schemeClr val="tx1"/>
        </a:solidFill>
        <a:latin typeface="Constantia" panose="02030602050306030303" pitchFamily="18" charset="0"/>
        <a:ea typeface="+mn-ea"/>
        <a:cs typeface="+mn-cs"/>
      </a:defRPr>
    </a:lvl8pPr>
    <a:lvl9pPr marL="3657600" algn="l" defTabSz="914400" rtl="0" eaLnBrk="1" latinLnBrk="0" hangingPunct="1">
      <a:defRPr sz="4800" kern="1200">
        <a:solidFill>
          <a:schemeClr val="tx1"/>
        </a:solidFill>
        <a:latin typeface="Constantia" panose="020306020503060303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58"/>
    <p:restoredTop sz="94620"/>
  </p:normalViewPr>
  <p:slideViewPr>
    <p:cSldViewPr showGuides="1">
      <p:cViewPr varScale="1">
        <p:scale>
          <a:sx n="98" d="100"/>
          <a:sy n="98" d="100"/>
        </p:scale>
        <p:origin x="640"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E9B384-343C-D440-93FA-E92AF585016C}" type="datetimeFigureOut">
              <a:rPr lang="sr-Latn-RS" smtClean="0"/>
              <a:t>21. 12. 2025.</a:t>
            </a:fld>
            <a:endParaRPr lang="sr-Latn-R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2349D-EC8D-1741-8BA3-20F5439D03A0}" type="slidenum">
              <a:rPr lang="sr-Latn-RS" smtClean="0"/>
              <a:t>‹#›</a:t>
            </a:fld>
            <a:endParaRPr lang="sr-Latn-RS"/>
          </a:p>
        </p:txBody>
      </p:sp>
    </p:spTree>
    <p:extLst>
      <p:ext uri="{BB962C8B-B14F-4D97-AF65-F5344CB8AC3E}">
        <p14:creationId xmlns:p14="http://schemas.microsoft.com/office/powerpoint/2010/main" val="1865354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F00928-0F55-45B8-B457-A4119AB039B0}" type="slidenum">
              <a:rPr lang="en-US" smtClean="0"/>
              <a:t>22</a:t>
            </a:fld>
            <a:endParaRPr lang="en-US"/>
          </a:p>
        </p:txBody>
      </p:sp>
    </p:spTree>
    <p:extLst>
      <p:ext uri="{BB962C8B-B14F-4D97-AF65-F5344CB8AC3E}">
        <p14:creationId xmlns:p14="http://schemas.microsoft.com/office/powerpoint/2010/main" val="3260563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 name="Date Placeholder 29">
            <a:extLst>
              <a:ext uri="{FF2B5EF4-FFF2-40B4-BE49-F238E27FC236}">
                <a16:creationId xmlns:a16="http://schemas.microsoft.com/office/drawing/2014/main" id="{2969EF19-8E0F-0841-5D94-B6C2CAA96DF6}"/>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18">
            <a:extLst>
              <a:ext uri="{FF2B5EF4-FFF2-40B4-BE49-F238E27FC236}">
                <a16:creationId xmlns:a16="http://schemas.microsoft.com/office/drawing/2014/main" id="{9893F406-28DA-E4CA-DD95-78027BFB717B}"/>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26">
            <a:extLst>
              <a:ext uri="{FF2B5EF4-FFF2-40B4-BE49-F238E27FC236}">
                <a16:creationId xmlns:a16="http://schemas.microsoft.com/office/drawing/2014/main" id="{5B545F76-2307-E8DD-C504-05AB8985A2E3}"/>
              </a:ext>
            </a:extLst>
          </p:cNvPr>
          <p:cNvSpPr>
            <a:spLocks noGrp="1"/>
          </p:cNvSpPr>
          <p:nvPr>
            <p:ph type="sldNum" sz="quarter" idx="12"/>
          </p:nvPr>
        </p:nvSpPr>
        <p:spPr/>
        <p:txBody>
          <a:bodyPr/>
          <a:lstStyle>
            <a:lvl1pPr>
              <a:defRPr>
                <a:solidFill>
                  <a:srgbClr val="D1EAEE"/>
                </a:solidFill>
              </a:defRPr>
            </a:lvl1pPr>
          </a:lstStyle>
          <a:p>
            <a:fld id="{5F236FDE-7F26-3848-9FF2-C974D92B00E1}" type="slidenum">
              <a:rPr lang="en-US" altLang="en-US"/>
              <a:pPr/>
              <a:t>‹#›</a:t>
            </a:fld>
            <a:endParaRPr lang="en-US" altLang="en-US"/>
          </a:p>
        </p:txBody>
      </p:sp>
    </p:spTree>
    <p:extLst>
      <p:ext uri="{BB962C8B-B14F-4D97-AF65-F5344CB8AC3E}">
        <p14:creationId xmlns:p14="http://schemas.microsoft.com/office/powerpoint/2010/main" val="19325905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9B70C173-473E-CEF4-F738-5496B0020E30}"/>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21">
            <a:extLst>
              <a:ext uri="{FF2B5EF4-FFF2-40B4-BE49-F238E27FC236}">
                <a16:creationId xmlns:a16="http://schemas.microsoft.com/office/drawing/2014/main" id="{201E0DCB-502D-5F60-531B-2DF6FBC33697}"/>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17">
            <a:extLst>
              <a:ext uri="{FF2B5EF4-FFF2-40B4-BE49-F238E27FC236}">
                <a16:creationId xmlns:a16="http://schemas.microsoft.com/office/drawing/2014/main" id="{773B9A44-CEAA-A5C1-F3D7-812659A8D7D6}"/>
              </a:ext>
            </a:extLst>
          </p:cNvPr>
          <p:cNvSpPr>
            <a:spLocks noGrp="1"/>
          </p:cNvSpPr>
          <p:nvPr>
            <p:ph type="sldNum" sz="quarter" idx="12"/>
          </p:nvPr>
        </p:nvSpPr>
        <p:spPr/>
        <p:txBody>
          <a:bodyPr/>
          <a:lstStyle>
            <a:lvl1pPr>
              <a:defRPr/>
            </a:lvl1pPr>
          </a:lstStyle>
          <a:p>
            <a:fld id="{E3E3E411-A250-1B4F-9D6D-80FF761D2008}" type="slidenum">
              <a:rPr lang="en-US" altLang="en-US"/>
              <a:pPr/>
              <a:t>‹#›</a:t>
            </a:fld>
            <a:endParaRPr lang="en-US" altLang="en-US"/>
          </a:p>
        </p:txBody>
      </p:sp>
    </p:spTree>
    <p:extLst>
      <p:ext uri="{BB962C8B-B14F-4D97-AF65-F5344CB8AC3E}">
        <p14:creationId xmlns:p14="http://schemas.microsoft.com/office/powerpoint/2010/main" val="3893397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28F33F45-C0B3-F907-FD2A-E62DE497CDD9}"/>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21">
            <a:extLst>
              <a:ext uri="{FF2B5EF4-FFF2-40B4-BE49-F238E27FC236}">
                <a16:creationId xmlns:a16="http://schemas.microsoft.com/office/drawing/2014/main" id="{851F58F8-DC11-69F6-2914-72126A5A97DC}"/>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17">
            <a:extLst>
              <a:ext uri="{FF2B5EF4-FFF2-40B4-BE49-F238E27FC236}">
                <a16:creationId xmlns:a16="http://schemas.microsoft.com/office/drawing/2014/main" id="{4E743EB7-F1F2-96B0-0E2E-655BC29D7FEA}"/>
              </a:ext>
            </a:extLst>
          </p:cNvPr>
          <p:cNvSpPr>
            <a:spLocks noGrp="1"/>
          </p:cNvSpPr>
          <p:nvPr>
            <p:ph type="sldNum" sz="quarter" idx="12"/>
          </p:nvPr>
        </p:nvSpPr>
        <p:spPr/>
        <p:txBody>
          <a:bodyPr/>
          <a:lstStyle>
            <a:lvl1pPr>
              <a:defRPr/>
            </a:lvl1pPr>
          </a:lstStyle>
          <a:p>
            <a:fld id="{D8F2E6F3-6A10-F34A-8FDC-0539D0898E7D}" type="slidenum">
              <a:rPr lang="en-US" altLang="en-US"/>
              <a:pPr/>
              <a:t>‹#›</a:t>
            </a:fld>
            <a:endParaRPr lang="en-US" altLang="en-US"/>
          </a:p>
        </p:txBody>
      </p:sp>
    </p:spTree>
    <p:extLst>
      <p:ext uri="{BB962C8B-B14F-4D97-AF65-F5344CB8AC3E}">
        <p14:creationId xmlns:p14="http://schemas.microsoft.com/office/powerpoint/2010/main" val="1058836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151A9E37-4976-47BE-3A59-CC95942848E3}"/>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21">
            <a:extLst>
              <a:ext uri="{FF2B5EF4-FFF2-40B4-BE49-F238E27FC236}">
                <a16:creationId xmlns:a16="http://schemas.microsoft.com/office/drawing/2014/main" id="{D1F09789-AC93-B34D-A8EC-AE8FE4FAF631}"/>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17">
            <a:extLst>
              <a:ext uri="{FF2B5EF4-FFF2-40B4-BE49-F238E27FC236}">
                <a16:creationId xmlns:a16="http://schemas.microsoft.com/office/drawing/2014/main" id="{27ED491C-0D92-9402-0563-B3904EAF2F42}"/>
              </a:ext>
            </a:extLst>
          </p:cNvPr>
          <p:cNvSpPr>
            <a:spLocks noGrp="1"/>
          </p:cNvSpPr>
          <p:nvPr>
            <p:ph type="sldNum" sz="quarter" idx="12"/>
          </p:nvPr>
        </p:nvSpPr>
        <p:spPr/>
        <p:txBody>
          <a:bodyPr/>
          <a:lstStyle>
            <a:lvl1pPr>
              <a:defRPr/>
            </a:lvl1pPr>
          </a:lstStyle>
          <a:p>
            <a:fld id="{DAF6364E-F17F-A341-B9CC-114DE164255A}" type="slidenum">
              <a:rPr lang="en-US" altLang="en-US"/>
              <a:pPr/>
              <a:t>‹#›</a:t>
            </a:fld>
            <a:endParaRPr lang="en-US" altLang="en-US"/>
          </a:p>
        </p:txBody>
      </p:sp>
    </p:spTree>
    <p:extLst>
      <p:ext uri="{BB962C8B-B14F-4D97-AF65-F5344CB8AC3E}">
        <p14:creationId xmlns:p14="http://schemas.microsoft.com/office/powerpoint/2010/main" val="4236829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0F5050D2-7410-7F0E-6D6E-C886B2D7FDCA}"/>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D0DD9CF6-5639-5B45-B7A0-03DC31C8366B}"/>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0BAB1C8D-4F85-E7C0-98E2-D971AB723EA2}"/>
              </a:ext>
            </a:extLst>
          </p:cNvPr>
          <p:cNvSpPr>
            <a:spLocks noGrp="1"/>
          </p:cNvSpPr>
          <p:nvPr>
            <p:ph type="sldNum" sz="quarter" idx="12"/>
          </p:nvPr>
        </p:nvSpPr>
        <p:spPr/>
        <p:txBody>
          <a:bodyPr/>
          <a:lstStyle>
            <a:lvl1pPr>
              <a:defRPr>
                <a:solidFill>
                  <a:srgbClr val="D1EAEE"/>
                </a:solidFill>
              </a:defRPr>
            </a:lvl1pPr>
          </a:lstStyle>
          <a:p>
            <a:fld id="{B1D1AF62-8CBD-E44A-A409-C59B5D7A7BB2}" type="slidenum">
              <a:rPr lang="en-US" altLang="en-US"/>
              <a:pPr/>
              <a:t>‹#›</a:t>
            </a:fld>
            <a:endParaRPr lang="en-US" altLang="en-US"/>
          </a:p>
        </p:txBody>
      </p:sp>
    </p:spTree>
    <p:extLst>
      <p:ext uri="{BB962C8B-B14F-4D97-AF65-F5344CB8AC3E}">
        <p14:creationId xmlns:p14="http://schemas.microsoft.com/office/powerpoint/2010/main" val="301096890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16:creationId xmlns:a16="http://schemas.microsoft.com/office/drawing/2014/main" id="{A306CB19-9094-7351-475D-931C314FC6B4}"/>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21">
            <a:extLst>
              <a:ext uri="{FF2B5EF4-FFF2-40B4-BE49-F238E27FC236}">
                <a16:creationId xmlns:a16="http://schemas.microsoft.com/office/drawing/2014/main" id="{955E39B7-9F4F-B0E7-BF65-F1A0E47AED1D}"/>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17">
            <a:extLst>
              <a:ext uri="{FF2B5EF4-FFF2-40B4-BE49-F238E27FC236}">
                <a16:creationId xmlns:a16="http://schemas.microsoft.com/office/drawing/2014/main" id="{FDA00E05-8A3F-62B0-48A7-35D6B48FF135}"/>
              </a:ext>
            </a:extLst>
          </p:cNvPr>
          <p:cNvSpPr>
            <a:spLocks noGrp="1"/>
          </p:cNvSpPr>
          <p:nvPr>
            <p:ph type="sldNum" sz="quarter" idx="12"/>
          </p:nvPr>
        </p:nvSpPr>
        <p:spPr/>
        <p:txBody>
          <a:bodyPr/>
          <a:lstStyle>
            <a:lvl1pPr>
              <a:defRPr/>
            </a:lvl1pPr>
          </a:lstStyle>
          <a:p>
            <a:fld id="{5AD3C1E4-2D4D-6A43-B2A3-2375F52F6F0D}" type="slidenum">
              <a:rPr lang="en-US" altLang="en-US"/>
              <a:pPr/>
              <a:t>‹#›</a:t>
            </a:fld>
            <a:endParaRPr lang="en-US" altLang="en-US"/>
          </a:p>
        </p:txBody>
      </p:sp>
    </p:spTree>
    <p:extLst>
      <p:ext uri="{BB962C8B-B14F-4D97-AF65-F5344CB8AC3E}">
        <p14:creationId xmlns:p14="http://schemas.microsoft.com/office/powerpoint/2010/main" val="584927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a:extLst>
              <a:ext uri="{FF2B5EF4-FFF2-40B4-BE49-F238E27FC236}">
                <a16:creationId xmlns:a16="http://schemas.microsoft.com/office/drawing/2014/main" id="{62DE031D-E35F-1F2D-7C6D-8BA5D05DF013}"/>
              </a:ext>
            </a:extLst>
          </p:cNvPr>
          <p:cNvSpPr>
            <a:spLocks noGrp="1"/>
          </p:cNvSpPr>
          <p:nvPr>
            <p:ph type="dt" sz="half" idx="10"/>
          </p:nvPr>
        </p:nvSpPr>
        <p:spPr/>
        <p:txBody>
          <a:bodyPr/>
          <a:lstStyle>
            <a:lvl1pPr>
              <a:defRPr/>
            </a:lvl1pPr>
          </a:lstStyle>
          <a:p>
            <a:pPr>
              <a:defRPr/>
            </a:pPr>
            <a:endParaRPr lang="en-US" altLang="en-US"/>
          </a:p>
        </p:txBody>
      </p:sp>
      <p:sp>
        <p:nvSpPr>
          <p:cNvPr id="8" name="Footer Placeholder 21">
            <a:extLst>
              <a:ext uri="{FF2B5EF4-FFF2-40B4-BE49-F238E27FC236}">
                <a16:creationId xmlns:a16="http://schemas.microsoft.com/office/drawing/2014/main" id="{6AE0C627-37A5-37E6-CD79-B6516082C5C2}"/>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17">
            <a:extLst>
              <a:ext uri="{FF2B5EF4-FFF2-40B4-BE49-F238E27FC236}">
                <a16:creationId xmlns:a16="http://schemas.microsoft.com/office/drawing/2014/main" id="{DD1F6A20-492B-BE19-7C6D-B466FE97DE8C}"/>
              </a:ext>
            </a:extLst>
          </p:cNvPr>
          <p:cNvSpPr>
            <a:spLocks noGrp="1"/>
          </p:cNvSpPr>
          <p:nvPr>
            <p:ph type="sldNum" sz="quarter" idx="12"/>
          </p:nvPr>
        </p:nvSpPr>
        <p:spPr/>
        <p:txBody>
          <a:bodyPr/>
          <a:lstStyle>
            <a:lvl1pPr>
              <a:defRPr/>
            </a:lvl1pPr>
          </a:lstStyle>
          <a:p>
            <a:fld id="{F45B43D8-05FC-5B43-A6A1-CC6F279842DE}" type="slidenum">
              <a:rPr lang="en-US" altLang="en-US"/>
              <a:pPr/>
              <a:t>‹#›</a:t>
            </a:fld>
            <a:endParaRPr lang="en-US" altLang="en-US"/>
          </a:p>
        </p:txBody>
      </p:sp>
    </p:spTree>
    <p:extLst>
      <p:ext uri="{BB962C8B-B14F-4D97-AF65-F5344CB8AC3E}">
        <p14:creationId xmlns:p14="http://schemas.microsoft.com/office/powerpoint/2010/main" val="423107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a:extLst>
              <a:ext uri="{FF2B5EF4-FFF2-40B4-BE49-F238E27FC236}">
                <a16:creationId xmlns:a16="http://schemas.microsoft.com/office/drawing/2014/main" id="{252A966E-1C78-D871-0775-2AF28EAD75E5}"/>
              </a:ext>
            </a:extLst>
          </p:cNvPr>
          <p:cNvSpPr>
            <a:spLocks noGrp="1"/>
          </p:cNvSpPr>
          <p:nvPr>
            <p:ph type="dt" sz="half" idx="10"/>
          </p:nvPr>
        </p:nvSpPr>
        <p:spPr/>
        <p:txBody>
          <a:bodyPr/>
          <a:lstStyle>
            <a:lvl1pPr>
              <a:defRPr/>
            </a:lvl1pPr>
          </a:lstStyle>
          <a:p>
            <a:pPr>
              <a:defRPr/>
            </a:pPr>
            <a:endParaRPr lang="en-US" altLang="en-US"/>
          </a:p>
        </p:txBody>
      </p:sp>
      <p:sp>
        <p:nvSpPr>
          <p:cNvPr id="4" name="Footer Placeholder 21">
            <a:extLst>
              <a:ext uri="{FF2B5EF4-FFF2-40B4-BE49-F238E27FC236}">
                <a16:creationId xmlns:a16="http://schemas.microsoft.com/office/drawing/2014/main" id="{23276D7B-CB61-46FC-3A15-E802455C09C5}"/>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17">
            <a:extLst>
              <a:ext uri="{FF2B5EF4-FFF2-40B4-BE49-F238E27FC236}">
                <a16:creationId xmlns:a16="http://schemas.microsoft.com/office/drawing/2014/main" id="{E587477A-BFB0-E39B-8754-D4ED76B6E6ED}"/>
              </a:ext>
            </a:extLst>
          </p:cNvPr>
          <p:cNvSpPr>
            <a:spLocks noGrp="1"/>
          </p:cNvSpPr>
          <p:nvPr>
            <p:ph type="sldNum" sz="quarter" idx="12"/>
          </p:nvPr>
        </p:nvSpPr>
        <p:spPr/>
        <p:txBody>
          <a:bodyPr/>
          <a:lstStyle>
            <a:lvl1pPr>
              <a:defRPr/>
            </a:lvl1pPr>
          </a:lstStyle>
          <a:p>
            <a:fld id="{FE1ACE02-D9F4-284E-80FC-2AE06A4FF1BB}" type="slidenum">
              <a:rPr lang="en-US" altLang="en-US"/>
              <a:pPr/>
              <a:t>‹#›</a:t>
            </a:fld>
            <a:endParaRPr lang="en-US" altLang="en-US"/>
          </a:p>
        </p:txBody>
      </p:sp>
    </p:spTree>
    <p:extLst>
      <p:ext uri="{BB962C8B-B14F-4D97-AF65-F5344CB8AC3E}">
        <p14:creationId xmlns:p14="http://schemas.microsoft.com/office/powerpoint/2010/main" val="1397319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a:extLst>
              <a:ext uri="{FF2B5EF4-FFF2-40B4-BE49-F238E27FC236}">
                <a16:creationId xmlns:a16="http://schemas.microsoft.com/office/drawing/2014/main" id="{8C56A4F0-575C-7E71-27AC-BC08681DA302}"/>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21">
            <a:extLst>
              <a:ext uri="{FF2B5EF4-FFF2-40B4-BE49-F238E27FC236}">
                <a16:creationId xmlns:a16="http://schemas.microsoft.com/office/drawing/2014/main" id="{E8D25212-8CDB-E8E7-3C7F-092DB3B1F9D1}"/>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17">
            <a:extLst>
              <a:ext uri="{FF2B5EF4-FFF2-40B4-BE49-F238E27FC236}">
                <a16:creationId xmlns:a16="http://schemas.microsoft.com/office/drawing/2014/main" id="{55C1A1B4-0203-6D14-B54B-EEB74D322B6D}"/>
              </a:ext>
            </a:extLst>
          </p:cNvPr>
          <p:cNvSpPr>
            <a:spLocks noGrp="1"/>
          </p:cNvSpPr>
          <p:nvPr>
            <p:ph type="sldNum" sz="quarter" idx="12"/>
          </p:nvPr>
        </p:nvSpPr>
        <p:spPr/>
        <p:txBody>
          <a:bodyPr/>
          <a:lstStyle>
            <a:lvl1pPr>
              <a:defRPr/>
            </a:lvl1pPr>
          </a:lstStyle>
          <a:p>
            <a:fld id="{5A20DDA9-CAC3-0F47-8F3B-3598BE2D431F}" type="slidenum">
              <a:rPr lang="en-US" altLang="en-US"/>
              <a:pPr/>
              <a:t>‹#›</a:t>
            </a:fld>
            <a:endParaRPr lang="en-US" altLang="en-US"/>
          </a:p>
        </p:txBody>
      </p:sp>
    </p:spTree>
    <p:extLst>
      <p:ext uri="{BB962C8B-B14F-4D97-AF65-F5344CB8AC3E}">
        <p14:creationId xmlns:p14="http://schemas.microsoft.com/office/powerpoint/2010/main" val="1282864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16:creationId xmlns:a16="http://schemas.microsoft.com/office/drawing/2014/main" id="{73601E2D-8806-0EEE-9658-C9021A5F1A52}"/>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21">
            <a:extLst>
              <a:ext uri="{FF2B5EF4-FFF2-40B4-BE49-F238E27FC236}">
                <a16:creationId xmlns:a16="http://schemas.microsoft.com/office/drawing/2014/main" id="{9613DCD2-ABC3-2325-C9E7-4EB4481197FE}"/>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17">
            <a:extLst>
              <a:ext uri="{FF2B5EF4-FFF2-40B4-BE49-F238E27FC236}">
                <a16:creationId xmlns:a16="http://schemas.microsoft.com/office/drawing/2014/main" id="{84D84CC8-D895-62D3-1F7C-65300439463A}"/>
              </a:ext>
            </a:extLst>
          </p:cNvPr>
          <p:cNvSpPr>
            <a:spLocks noGrp="1"/>
          </p:cNvSpPr>
          <p:nvPr>
            <p:ph type="sldNum" sz="quarter" idx="12"/>
          </p:nvPr>
        </p:nvSpPr>
        <p:spPr/>
        <p:txBody>
          <a:bodyPr/>
          <a:lstStyle>
            <a:lvl1pPr>
              <a:defRPr/>
            </a:lvl1pPr>
          </a:lstStyle>
          <a:p>
            <a:fld id="{710DBAEB-CAA8-144A-8DD6-B7B572F32104}" type="slidenum">
              <a:rPr lang="en-US" altLang="en-US"/>
              <a:pPr/>
              <a:t>‹#›</a:t>
            </a:fld>
            <a:endParaRPr lang="en-US" altLang="en-US"/>
          </a:p>
        </p:txBody>
      </p:sp>
    </p:spTree>
    <p:extLst>
      <p:ext uri="{BB962C8B-B14F-4D97-AF65-F5344CB8AC3E}">
        <p14:creationId xmlns:p14="http://schemas.microsoft.com/office/powerpoint/2010/main" val="2267161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a:extLst>
              <a:ext uri="{FF2B5EF4-FFF2-40B4-BE49-F238E27FC236}">
                <a16:creationId xmlns:a16="http://schemas.microsoft.com/office/drawing/2014/main" id="{9C0702E7-2AC5-48DB-E3DA-62397EDC3478}"/>
              </a:ext>
            </a:extLst>
          </p:cNvPr>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ight Triangle 5">
            <a:extLst>
              <a:ext uri="{FF2B5EF4-FFF2-40B4-BE49-F238E27FC236}">
                <a16:creationId xmlns:a16="http://schemas.microsoft.com/office/drawing/2014/main" id="{3F4E4F96-C730-0106-16B7-D6DE562F4FCA}"/>
              </a:ext>
            </a:extLst>
          </p:cNvPr>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 name="Freeform 6">
            <a:extLst>
              <a:ext uri="{FF2B5EF4-FFF2-40B4-BE49-F238E27FC236}">
                <a16:creationId xmlns:a16="http://schemas.microsoft.com/office/drawing/2014/main" id="{1E8C2CAF-A457-BF61-0D65-19ADA4C251E5}"/>
              </a:ext>
            </a:extLst>
          </p:cNvPr>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8" name="Freeform 7">
            <a:extLst>
              <a:ext uri="{FF2B5EF4-FFF2-40B4-BE49-F238E27FC236}">
                <a16:creationId xmlns:a16="http://schemas.microsoft.com/office/drawing/2014/main" id="{55BAA0D8-8D14-29F4-77AA-E710EB894A8F}"/>
              </a:ext>
            </a:extLst>
          </p:cNvPr>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a:extLst>
              <a:ext uri="{FF2B5EF4-FFF2-40B4-BE49-F238E27FC236}">
                <a16:creationId xmlns:a16="http://schemas.microsoft.com/office/drawing/2014/main" id="{4F7CC73C-1E47-F2C9-C959-61BD83FDAA4A}"/>
              </a:ext>
            </a:extLst>
          </p:cNvPr>
          <p:cNvSpPr>
            <a:spLocks noGrp="1"/>
          </p:cNvSpPr>
          <p:nvPr>
            <p:ph type="dt" sz="half" idx="10"/>
          </p:nvPr>
        </p:nvSpPr>
        <p:spPr/>
        <p:txBody>
          <a:bodyPr/>
          <a:lstStyle>
            <a:lvl1pPr>
              <a:defRPr/>
            </a:lvl1pPr>
          </a:lstStyle>
          <a:p>
            <a:pPr>
              <a:defRPr/>
            </a:pPr>
            <a:endParaRPr lang="en-US" altLang="en-US"/>
          </a:p>
        </p:txBody>
      </p:sp>
      <p:sp>
        <p:nvSpPr>
          <p:cNvPr id="10" name="Footer Placeholder 5">
            <a:extLst>
              <a:ext uri="{FF2B5EF4-FFF2-40B4-BE49-F238E27FC236}">
                <a16:creationId xmlns:a16="http://schemas.microsoft.com/office/drawing/2014/main" id="{36118730-6200-AFB9-3794-056ED876EB22}"/>
              </a:ext>
            </a:extLst>
          </p:cNvPr>
          <p:cNvSpPr>
            <a:spLocks noGrp="1"/>
          </p:cNvSpPr>
          <p:nvPr>
            <p:ph type="ftr" sz="quarter" idx="11"/>
          </p:nvPr>
        </p:nvSpPr>
        <p:spPr/>
        <p:txBody>
          <a:bodyPr/>
          <a:lstStyle>
            <a:lvl1pPr>
              <a:defRPr/>
            </a:lvl1pPr>
          </a:lstStyle>
          <a:p>
            <a:pPr>
              <a:defRPr/>
            </a:pPr>
            <a:endParaRPr lang="en-US" altLang="en-US"/>
          </a:p>
        </p:txBody>
      </p:sp>
      <p:sp>
        <p:nvSpPr>
          <p:cNvPr id="11" name="Slide Number Placeholder 6">
            <a:extLst>
              <a:ext uri="{FF2B5EF4-FFF2-40B4-BE49-F238E27FC236}">
                <a16:creationId xmlns:a16="http://schemas.microsoft.com/office/drawing/2014/main" id="{BE4C4FC8-AC7C-C70B-A944-7A567C25EA14}"/>
              </a:ext>
            </a:extLst>
          </p:cNvPr>
          <p:cNvSpPr>
            <a:spLocks noGrp="1"/>
          </p:cNvSpPr>
          <p:nvPr>
            <p:ph type="sldNum" sz="quarter" idx="12"/>
          </p:nvPr>
        </p:nvSpPr>
        <p:spPr>
          <a:xfrm>
            <a:off x="8077200" y="6356350"/>
            <a:ext cx="609600" cy="365125"/>
          </a:xfrm>
        </p:spPr>
        <p:txBody>
          <a:bodyPr/>
          <a:lstStyle>
            <a:lvl1pPr>
              <a:defRPr/>
            </a:lvl1pPr>
          </a:lstStyle>
          <a:p>
            <a:fld id="{0BAEA65C-1565-204B-8245-899E7C3B4A2D}" type="slidenum">
              <a:rPr lang="en-US" altLang="en-US"/>
              <a:pPr/>
              <a:t>‹#›</a:t>
            </a:fld>
            <a:endParaRPr lang="en-US" altLang="en-US"/>
          </a:p>
        </p:txBody>
      </p:sp>
    </p:spTree>
    <p:extLst>
      <p:ext uri="{BB962C8B-B14F-4D97-AF65-F5344CB8AC3E}">
        <p14:creationId xmlns:p14="http://schemas.microsoft.com/office/powerpoint/2010/main" val="866044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DF63BAEE-798F-979A-F182-0B4292094628}"/>
              </a:ext>
            </a:extLst>
          </p:cNvPr>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8" name="Freeform 7">
            <a:extLst>
              <a:ext uri="{FF2B5EF4-FFF2-40B4-BE49-F238E27FC236}">
                <a16:creationId xmlns:a16="http://schemas.microsoft.com/office/drawing/2014/main" id="{9824A6BE-E4B2-1AD7-8CA9-E68FF0C7C59F}"/>
              </a:ext>
            </a:extLst>
          </p:cNvPr>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1028" name="Title Placeholder 8">
            <a:extLst>
              <a:ext uri="{FF2B5EF4-FFF2-40B4-BE49-F238E27FC236}">
                <a16:creationId xmlns:a16="http://schemas.microsoft.com/office/drawing/2014/main" id="{4675BDF6-4F11-2893-3717-3A82DD46662C}"/>
              </a:ext>
            </a:extLst>
          </p:cNvPr>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a:extLst>
              <a:ext uri="{FF2B5EF4-FFF2-40B4-BE49-F238E27FC236}">
                <a16:creationId xmlns:a16="http://schemas.microsoft.com/office/drawing/2014/main" id="{4E049F76-41B7-4865-5EB5-0C13CD7EB199}"/>
              </a:ext>
            </a:extLst>
          </p:cNvPr>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a:extLst>
              <a:ext uri="{FF2B5EF4-FFF2-40B4-BE49-F238E27FC236}">
                <a16:creationId xmlns:a16="http://schemas.microsoft.com/office/drawing/2014/main" id="{E2EB5B89-D9E0-969A-DE32-F1FBDEBED69C}"/>
              </a:ext>
            </a:extLst>
          </p:cNvPr>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defRPr>
            </a:lvl1pPr>
          </a:lstStyle>
          <a:p>
            <a:pPr>
              <a:defRPr/>
            </a:pPr>
            <a:endParaRPr lang="en-US" altLang="en-US"/>
          </a:p>
        </p:txBody>
      </p:sp>
      <p:sp>
        <p:nvSpPr>
          <p:cNvPr id="22" name="Footer Placeholder 21">
            <a:extLst>
              <a:ext uri="{FF2B5EF4-FFF2-40B4-BE49-F238E27FC236}">
                <a16:creationId xmlns:a16="http://schemas.microsoft.com/office/drawing/2014/main" id="{5BF5B4B8-BBE3-60C4-16A0-CA16249FF64C}"/>
              </a:ext>
            </a:extLst>
          </p:cNvPr>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defRPr>
            </a:lvl1pPr>
          </a:lstStyle>
          <a:p>
            <a:pPr>
              <a:defRPr/>
            </a:pPr>
            <a:endParaRPr lang="en-US" altLang="en-US"/>
          </a:p>
        </p:txBody>
      </p:sp>
      <p:sp>
        <p:nvSpPr>
          <p:cNvPr id="18" name="Slide Number Placeholder 17">
            <a:extLst>
              <a:ext uri="{FF2B5EF4-FFF2-40B4-BE49-F238E27FC236}">
                <a16:creationId xmlns:a16="http://schemas.microsoft.com/office/drawing/2014/main" id="{A7A2F360-0C61-21F3-3F6E-35C1A58D7DED}"/>
              </a:ext>
            </a:extLst>
          </p:cNvPr>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Arial" panose="020B0604020202020204" pitchFamily="34" charset="0"/>
              </a:defRPr>
            </a:lvl1pPr>
          </a:lstStyle>
          <a:p>
            <a:fld id="{DE6B9D53-E2D2-7E44-94FA-08306CA3431C}" type="slidenum">
              <a:rPr lang="en-US" altLang="en-US"/>
              <a:pPr/>
              <a:t>‹#›</a:t>
            </a:fld>
            <a:endParaRPr lang="en-US" altLang="en-US"/>
          </a:p>
        </p:txBody>
      </p:sp>
      <p:grpSp>
        <p:nvGrpSpPr>
          <p:cNvPr id="1033" name="Group 1">
            <a:extLst>
              <a:ext uri="{FF2B5EF4-FFF2-40B4-BE49-F238E27FC236}">
                <a16:creationId xmlns:a16="http://schemas.microsoft.com/office/drawing/2014/main" id="{446510F9-33A4-A431-7842-004C81014E4B}"/>
              </a:ext>
            </a:extLst>
          </p:cNvPr>
          <p:cNvGrpSpPr>
            <a:grpSpLocks/>
          </p:cNvGrpSpPr>
          <p:nvPr/>
        </p:nvGrpSpPr>
        <p:grpSpPr bwMode="auto">
          <a:xfrm>
            <a:off x="-19050" y="203200"/>
            <a:ext cx="9180513" cy="647700"/>
            <a:chOff x="-19045" y="216550"/>
            <a:chExt cx="9180548" cy="649224"/>
          </a:xfrm>
        </p:grpSpPr>
        <p:sp>
          <p:nvSpPr>
            <p:cNvPr id="12" name="Freeform 11">
              <a:extLst>
                <a:ext uri="{FF2B5EF4-FFF2-40B4-BE49-F238E27FC236}">
                  <a16:creationId xmlns:a16="http://schemas.microsoft.com/office/drawing/2014/main" id="{6F3B315B-4703-4DD7-F0BD-15E808DD024F}"/>
                </a:ext>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sz="1800">
                <a:latin typeface="Arial" pitchFamily="34" charset="0"/>
              </a:endParaRPr>
            </a:p>
          </p:txBody>
        </p:sp>
        <p:sp>
          <p:nvSpPr>
            <p:cNvPr id="13" name="Freeform 12">
              <a:extLst>
                <a:ext uri="{FF2B5EF4-FFF2-40B4-BE49-F238E27FC236}">
                  <a16:creationId xmlns:a16="http://schemas.microsoft.com/office/drawing/2014/main" id="{6626214A-2034-5ED4-69D4-F71237735F4E}"/>
                </a:ext>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sz="1800">
                <a:latin typeface="Arial" pitchFamily="34" charset="0"/>
              </a:endParaRPr>
            </a:p>
          </p:txBody>
        </p:sp>
      </p:grpSp>
    </p:spTree>
  </p:cSld>
  <p:clrMap bg1="lt1" tx1="dk1" bg2="lt2" tx2="dk2" accent1="accent1" accent2="accent2" accent3="accent3" accent4="accent4" accent5="accent5" accent6="accent6" hlink="hlink" folHlink="folHlink"/>
  <p:sldLayoutIdLst>
    <p:sldLayoutId id="2147483935" r:id="rId1"/>
    <p:sldLayoutId id="2147483927" r:id="rId2"/>
    <p:sldLayoutId id="2147483936" r:id="rId3"/>
    <p:sldLayoutId id="2147483928" r:id="rId4"/>
    <p:sldLayoutId id="2147483929" r:id="rId5"/>
    <p:sldLayoutId id="2147483930" r:id="rId6"/>
    <p:sldLayoutId id="2147483931" r:id="rId7"/>
    <p:sldLayoutId id="2147483932" r:id="rId8"/>
    <p:sldLayoutId id="2147483937" r:id="rId9"/>
    <p:sldLayoutId id="2147483933" r:id="rId10"/>
    <p:sldLayoutId id="214748393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2"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2"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2"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2"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2"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youtube.com/watch?v=TNKWgcFPHqw"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TNKWgcFPHqw"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youtube.com/watch?v=TNKWgcFPHqw"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hyperlink" Target="http://highered.mcgraw-hill.com/sites/0072437316/student_view0/chapter14/animations.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upload.wikimedia.org/wikipedia/commons/f/fb/Meselson-stahl_experiment_diagram_en.sv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google.rs/url?sa=i&amp;rct=j&amp;q=&amp;esrc=s&amp;source=images&amp;cd=&amp;cad=rja&amp;uact=8&amp;ved=0ahUKEwj1uMvk5s3MAhVDcBoKHcy6DAAQjRwIBw&amp;url=https%3A%2F%2Fwww.mun.ca%2Fbiology%2Fscarr%2FiGen3_03-01.html&amp;psig=AFQjCNFGr1XLxnRIcVULs-3FrgoxuW5_uw&amp;ust=146291112082240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rgbClr val="FFFF00"/>
                </a:solidFill>
                <a:latin typeface="Arial" panose="020B0604020202020204" pitchFamily="34" charset="0"/>
                <a:cs typeface="Arial" panose="020B0604020202020204" pitchFamily="34" charset="0"/>
              </a:rPr>
              <a:t>6. REPLICATION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292" y="1622425"/>
            <a:ext cx="4267200" cy="4525963"/>
          </a:xfrm>
        </p:spPr>
        <p:txBody>
          <a:bodyPr>
            <a:normAutofit fontScale="85000" lnSpcReduction="10000"/>
          </a:bodyPr>
          <a:lstStyle/>
          <a:p>
            <a:r>
              <a:rPr lang="en-US" dirty="0">
                <a:latin typeface="+mj-lt"/>
              </a:rPr>
              <a:t>Replication occurs simultaneously on both strands in the 5' - 3' direction. </a:t>
            </a:r>
          </a:p>
          <a:p>
            <a:r>
              <a:rPr lang="en-US" dirty="0">
                <a:latin typeface="+mj-lt"/>
              </a:rPr>
              <a:t>Since the strand templates are oriented in opposite directions at the replication fork, a major issue is how to achieve synthesis of new lagging strand DNA, whose direction of synthesis is opposite to the direction of the growing replication fork.</a:t>
            </a:r>
          </a:p>
          <a:p>
            <a:endParaRPr lang="en-US" dirty="0"/>
          </a:p>
          <a:p>
            <a:r>
              <a:rPr lang="en-US" dirty="0">
                <a:hlinkClick r:id="rId2"/>
              </a:rPr>
              <a:t>https://www.youtube.com/watch?v=TNKWgcFPHqw</a:t>
            </a:r>
            <a:endParaRPr lang="en-US" dirty="0"/>
          </a:p>
          <a:p>
            <a:endParaRPr lang="en-US" dirty="0"/>
          </a:p>
        </p:txBody>
      </p:sp>
      <p:pic>
        <p:nvPicPr>
          <p:cNvPr id="4" name="Picture 3" descr="DNArep1"/>
          <p:cNvPicPr>
            <a:picLocks noChangeAspect="1" noChangeArrowheads="1"/>
          </p:cNvPicPr>
          <p:nvPr/>
        </p:nvPicPr>
        <p:blipFill>
          <a:blip r:embed="rId3"/>
          <a:srcRect/>
          <a:stretch>
            <a:fillRect/>
          </a:stretch>
        </p:blipFill>
        <p:spPr bwMode="auto">
          <a:xfrm>
            <a:off x="4559492" y="1231106"/>
            <a:ext cx="4584507" cy="4395788"/>
          </a:xfrm>
          <a:prstGeom prst="rect">
            <a:avLst/>
          </a:prstGeom>
          <a:noFill/>
          <a:ln w="9525">
            <a:noFill/>
            <a:miter lim="800000"/>
            <a:headEnd/>
            <a:tailEnd/>
          </a:ln>
        </p:spPr>
      </p:pic>
    </p:spTree>
    <p:extLst>
      <p:ext uri="{BB962C8B-B14F-4D97-AF65-F5344CB8AC3E}">
        <p14:creationId xmlns:p14="http://schemas.microsoft.com/office/powerpoint/2010/main" val="1810228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7772400" cy="1905000"/>
          </a:xfrm>
        </p:spPr>
        <p:txBody>
          <a:bodyPr>
            <a:normAutofit/>
          </a:bodyPr>
          <a:lstStyle/>
          <a:p>
            <a:r>
              <a:rPr lang="en-US" sz="2200" dirty="0">
                <a:solidFill>
                  <a:srgbClr val="FF0000"/>
                </a:solidFill>
              </a:rPr>
              <a:t>1. </a:t>
            </a:r>
            <a:r>
              <a:rPr lang="en-US" sz="2200" b="1" dirty="0">
                <a:solidFill>
                  <a:schemeClr val="tx1"/>
                </a:solidFill>
              </a:rPr>
              <a:t>The</a:t>
            </a:r>
            <a:r>
              <a:rPr lang="en-US" sz="2200" dirty="0">
                <a:solidFill>
                  <a:schemeClr val="tx1"/>
                </a:solidFill>
              </a:rPr>
              <a:t> </a:t>
            </a:r>
            <a:r>
              <a:rPr lang="en-US" sz="2200" b="1" dirty="0">
                <a:solidFill>
                  <a:schemeClr val="tx1"/>
                </a:solidFill>
              </a:rPr>
              <a:t>leading strand </a:t>
            </a:r>
            <a:r>
              <a:rPr lang="en-US" sz="2200" dirty="0">
                <a:solidFill>
                  <a:schemeClr val="tx1"/>
                </a:solidFill>
              </a:rPr>
              <a:t>is the strand of new DNA which is synthesized in the same direction as the growing replication fork. This sort of DNA replication is continuous. (DNA poly III and primase)</a:t>
            </a:r>
          </a:p>
        </p:txBody>
      </p:sp>
      <p:sp>
        <p:nvSpPr>
          <p:cNvPr id="3" name="Content Placeholder 2"/>
          <p:cNvSpPr>
            <a:spLocks noGrp="1"/>
          </p:cNvSpPr>
          <p:nvPr>
            <p:ph idx="1"/>
          </p:nvPr>
        </p:nvSpPr>
        <p:spPr>
          <a:xfrm>
            <a:off x="10439" y="2476692"/>
            <a:ext cx="4572000" cy="4525963"/>
          </a:xfrm>
        </p:spPr>
        <p:txBody>
          <a:bodyPr>
            <a:normAutofit fontScale="92500"/>
          </a:bodyPr>
          <a:lstStyle/>
          <a:p>
            <a:pPr>
              <a:buNone/>
            </a:pPr>
            <a:r>
              <a:rPr lang="en-US" sz="2400" dirty="0">
                <a:solidFill>
                  <a:srgbClr val="FF0000"/>
                </a:solidFill>
              </a:rPr>
              <a:t>2</a:t>
            </a:r>
            <a:r>
              <a:rPr lang="en-US" sz="2400" dirty="0">
                <a:solidFill>
                  <a:srgbClr val="FF0000"/>
                </a:solidFill>
                <a:latin typeface="+mj-lt"/>
              </a:rPr>
              <a:t>. </a:t>
            </a:r>
            <a:r>
              <a:rPr lang="en-US" sz="2400" b="1" dirty="0">
                <a:latin typeface="+mj-lt"/>
              </a:rPr>
              <a:t>The lagging strand </a:t>
            </a:r>
            <a:r>
              <a:rPr lang="en-US" sz="2400" dirty="0">
                <a:latin typeface="+mj-lt"/>
              </a:rPr>
              <a:t>is the strand of new DNA whose direction of synthesis is opposite to the direction of the growing replication fork. The lagging strand is synthesized in short, separated segments – Okazaki fragments.</a:t>
            </a:r>
          </a:p>
          <a:p>
            <a:r>
              <a:rPr lang="en-US" sz="2400" dirty="0" err="1">
                <a:latin typeface="+mj-lt"/>
              </a:rPr>
              <a:t>Primase</a:t>
            </a:r>
            <a:endParaRPr lang="en-US" sz="2400" dirty="0">
              <a:latin typeface="+mj-lt"/>
            </a:endParaRPr>
          </a:p>
          <a:p>
            <a:r>
              <a:rPr lang="en-US" sz="2400" dirty="0">
                <a:latin typeface="+mj-lt"/>
              </a:rPr>
              <a:t>DNA poly III</a:t>
            </a:r>
          </a:p>
          <a:p>
            <a:r>
              <a:rPr lang="en-US" sz="2400" dirty="0">
                <a:latin typeface="+mj-lt"/>
              </a:rPr>
              <a:t>DNA Poly I </a:t>
            </a:r>
          </a:p>
          <a:p>
            <a:r>
              <a:rPr lang="en-US" sz="2400" dirty="0">
                <a:latin typeface="+mj-lt"/>
              </a:rPr>
              <a:t>Ligase (joins fragments of Okazaki)</a:t>
            </a:r>
          </a:p>
        </p:txBody>
      </p:sp>
      <p:pic>
        <p:nvPicPr>
          <p:cNvPr id="4" name="Picture 4" descr="Enzymes%20at%20Replication%20Fork"/>
          <p:cNvPicPr>
            <a:picLocks noChangeAspect="1" noChangeArrowheads="1"/>
          </p:cNvPicPr>
          <p:nvPr/>
        </p:nvPicPr>
        <p:blipFill>
          <a:blip r:embed="rId2"/>
          <a:srcRect/>
          <a:stretch>
            <a:fillRect/>
          </a:stretch>
        </p:blipFill>
        <p:spPr>
          <a:xfrm>
            <a:off x="4580350" y="2590800"/>
            <a:ext cx="4601931" cy="4069148"/>
          </a:xfrm>
          <a:prstGeom prst="rect">
            <a:avLst/>
          </a:prstGeom>
          <a:noFill/>
        </p:spPr>
      </p:pic>
    </p:spTree>
    <p:extLst>
      <p:ext uri="{BB962C8B-B14F-4D97-AF65-F5344CB8AC3E}">
        <p14:creationId xmlns:p14="http://schemas.microsoft.com/office/powerpoint/2010/main" val="733807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962168"/>
          </a:xfrm>
          <a:noFill/>
        </p:spPr>
        <p:txBody>
          <a:bodyPr>
            <a:normAutofit fontScale="90000"/>
          </a:bodyPr>
          <a:lstStyle/>
          <a:p>
            <a:pPr algn="ctr"/>
            <a:r>
              <a:rPr lang="en-US" dirty="0"/>
              <a:t>Enzymes involved in DNA replication</a:t>
            </a:r>
          </a:p>
        </p:txBody>
      </p:sp>
      <p:sp>
        <p:nvSpPr>
          <p:cNvPr id="3" name="Content Placeholder 2"/>
          <p:cNvSpPr>
            <a:spLocks noGrp="1"/>
          </p:cNvSpPr>
          <p:nvPr>
            <p:ph idx="1"/>
          </p:nvPr>
        </p:nvSpPr>
        <p:spPr>
          <a:xfrm>
            <a:off x="536528" y="2118993"/>
            <a:ext cx="7886700" cy="3881757"/>
          </a:xfrm>
        </p:spPr>
        <p:txBody>
          <a:bodyPr>
            <a:normAutofit/>
          </a:bodyPr>
          <a:lstStyle/>
          <a:p>
            <a:r>
              <a:rPr lang="en-US" sz="2400" dirty="0">
                <a:latin typeface="Arial" panose="020B0604020202020204" pitchFamily="34" charset="0"/>
                <a:cs typeface="Arial" panose="020B0604020202020204" pitchFamily="34" charset="0"/>
              </a:rPr>
              <a:t>Enzymes play a crucial role in DNA replication, facilitating the accurate and efficient copying of the DNA molecule.</a:t>
            </a:r>
          </a:p>
          <a:p>
            <a:r>
              <a:rPr lang="en-US" sz="2400" dirty="0">
                <a:latin typeface="Arial" panose="020B0604020202020204" pitchFamily="34" charset="0"/>
                <a:cs typeface="Arial" panose="020B0604020202020204" pitchFamily="34" charset="0"/>
              </a:rPr>
              <a:t>These enzymes work together in a coordinated manner to ensure accurate and efficient DNA replication, allowing for the faithful transmission of genetic information from one generation to the next.</a:t>
            </a:r>
          </a:p>
        </p:txBody>
      </p:sp>
    </p:spTree>
    <p:extLst>
      <p:ext uri="{BB962C8B-B14F-4D97-AF65-F5344CB8AC3E}">
        <p14:creationId xmlns:p14="http://schemas.microsoft.com/office/powerpoint/2010/main" val="2885128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181" y="228600"/>
            <a:ext cx="8229600" cy="1143000"/>
          </a:xfrm>
        </p:spPr>
        <p:txBody>
          <a:bodyPr/>
          <a:lstStyle/>
          <a:p>
            <a:r>
              <a:rPr lang="en-US" dirty="0"/>
              <a:t>Enzymes involved in replication</a:t>
            </a:r>
          </a:p>
        </p:txBody>
      </p:sp>
      <p:sp>
        <p:nvSpPr>
          <p:cNvPr id="3" name="Content Placeholder 2"/>
          <p:cNvSpPr>
            <a:spLocks noGrp="1"/>
          </p:cNvSpPr>
          <p:nvPr>
            <p:ph idx="1"/>
          </p:nvPr>
        </p:nvSpPr>
        <p:spPr>
          <a:xfrm>
            <a:off x="381000" y="1371600"/>
            <a:ext cx="8382000" cy="5486400"/>
          </a:xfrm>
        </p:spPr>
        <p:txBody>
          <a:bodyPr>
            <a:normAutofit fontScale="92500"/>
          </a:bodyPr>
          <a:lstStyle/>
          <a:p>
            <a:r>
              <a:rPr lang="en-US" b="1" dirty="0">
                <a:latin typeface="+mj-lt"/>
              </a:rPr>
              <a:t>Helicase</a:t>
            </a:r>
            <a:r>
              <a:rPr lang="en-US" dirty="0">
                <a:latin typeface="+mj-lt"/>
              </a:rPr>
              <a:t> (separates strands of a DNA double helix )</a:t>
            </a:r>
          </a:p>
          <a:p>
            <a:r>
              <a:rPr lang="en-US" b="1" dirty="0">
                <a:latin typeface="+mj-lt"/>
              </a:rPr>
              <a:t>Topoisomerase</a:t>
            </a:r>
            <a:r>
              <a:rPr lang="en-US" dirty="0">
                <a:latin typeface="+mj-lt"/>
              </a:rPr>
              <a:t> (removes supercoiling at the replication fork by introducing cuts in DNA strands)</a:t>
            </a:r>
          </a:p>
          <a:p>
            <a:r>
              <a:rPr lang="en-US" b="1" dirty="0">
                <a:latin typeface="+mj-lt"/>
              </a:rPr>
              <a:t>SSB proteins </a:t>
            </a:r>
            <a:r>
              <a:rPr lang="en-US" dirty="0">
                <a:latin typeface="+mj-lt"/>
              </a:rPr>
              <a:t>(keep the DNA strands separated)</a:t>
            </a:r>
          </a:p>
          <a:p>
            <a:r>
              <a:rPr lang="en-US" b="1" dirty="0">
                <a:latin typeface="+mj-lt"/>
              </a:rPr>
              <a:t>Nuclease</a:t>
            </a:r>
            <a:r>
              <a:rPr lang="en-US" dirty="0">
                <a:latin typeface="+mj-lt"/>
              </a:rPr>
              <a:t> (cleaves nucleic acids by breaking phosphodiester bonds between nucleotide molecules)</a:t>
            </a:r>
          </a:p>
          <a:p>
            <a:r>
              <a:rPr lang="en-US" b="1" dirty="0">
                <a:latin typeface="+mj-lt"/>
              </a:rPr>
              <a:t>Polymerases (DNA polymerases) </a:t>
            </a:r>
            <a:r>
              <a:rPr lang="en-US" dirty="0">
                <a:latin typeface="+mj-lt"/>
              </a:rPr>
              <a:t>(synthesize complementary DNA strands according to the template DNA)</a:t>
            </a:r>
          </a:p>
          <a:p>
            <a:r>
              <a:rPr lang="en-US" b="1" dirty="0">
                <a:latin typeface="+mj-lt"/>
              </a:rPr>
              <a:t>Primase, RNA polymerase </a:t>
            </a:r>
            <a:r>
              <a:rPr lang="en-US" dirty="0">
                <a:latin typeface="+mj-lt"/>
              </a:rPr>
              <a:t>(catalyzes the synthesis of a primer complementary to a ssDNA template. After this elongation, the RNA piece is removed by a 5' to 3' exonuclease and refilled with DNA.</a:t>
            </a:r>
          </a:p>
          <a:p>
            <a:r>
              <a:rPr lang="en-US" b="1" dirty="0">
                <a:latin typeface="+mj-lt"/>
              </a:rPr>
              <a:t>Ligase</a:t>
            </a:r>
            <a:r>
              <a:rPr lang="en-US" dirty="0">
                <a:latin typeface="+mj-lt"/>
              </a:rPr>
              <a:t> (catalyzes the formation of a phosphodiester bond)</a:t>
            </a:r>
          </a:p>
        </p:txBody>
      </p:sp>
    </p:spTree>
    <p:extLst>
      <p:ext uri="{BB962C8B-B14F-4D97-AF65-F5344CB8AC3E}">
        <p14:creationId xmlns:p14="http://schemas.microsoft.com/office/powerpoint/2010/main" val="513127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8043-92C1-A663-FA03-EFF95253D6B8}"/>
              </a:ext>
            </a:extLst>
          </p:cNvPr>
          <p:cNvSpPr>
            <a:spLocks noGrp="1"/>
          </p:cNvSpPr>
          <p:nvPr>
            <p:ph type="title"/>
          </p:nvPr>
        </p:nvSpPr>
        <p:spPr/>
        <p:txBody>
          <a:bodyPr/>
          <a:lstStyle/>
          <a:p>
            <a:endParaRPr lang="sr-Latn-RS"/>
          </a:p>
        </p:txBody>
      </p:sp>
      <p:sp>
        <p:nvSpPr>
          <p:cNvPr id="4" name="Content Placeholder 3">
            <a:extLst>
              <a:ext uri="{FF2B5EF4-FFF2-40B4-BE49-F238E27FC236}">
                <a16:creationId xmlns:a16="http://schemas.microsoft.com/office/drawing/2014/main" id="{03DD21F7-F930-82DE-95A9-40C6B1A069A3}"/>
              </a:ext>
            </a:extLst>
          </p:cNvPr>
          <p:cNvSpPr txBox="1">
            <a:spLocks noGrp="1"/>
          </p:cNvSpPr>
          <p:nvPr>
            <p:ph idx="1"/>
          </p:nvPr>
        </p:nvSpPr>
        <p:spPr>
          <a:prstGeom prst="rect">
            <a:avLst/>
          </a:prstGeom>
          <a:noFill/>
        </p:spPr>
        <p:txBody>
          <a:bodyPr wrap="square">
            <a:spAutoFit/>
          </a:bodyPr>
          <a:lstStyle/>
          <a:p>
            <a:r>
              <a:rPr lang="en-US" dirty="0">
                <a:hlinkClick r:id="rId2"/>
              </a:rPr>
              <a:t>https://www.youtube.com/watch?v=TNKWgcFPHqw</a:t>
            </a:r>
            <a:endParaRPr lang="en-US" dirty="0"/>
          </a:p>
        </p:txBody>
      </p:sp>
    </p:spTree>
    <p:extLst>
      <p:ext uri="{BB962C8B-B14F-4D97-AF65-F5344CB8AC3E}">
        <p14:creationId xmlns:p14="http://schemas.microsoft.com/office/powerpoint/2010/main" val="708001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a:t>DNA helicase</a:t>
            </a:r>
          </a:p>
        </p:txBody>
      </p:sp>
      <p:sp>
        <p:nvSpPr>
          <p:cNvPr id="3" name="Content Placeholder 2"/>
          <p:cNvSpPr>
            <a:spLocks noGrp="1"/>
          </p:cNvSpPr>
          <p:nvPr>
            <p:ph idx="1"/>
          </p:nvPr>
        </p:nvSpPr>
        <p:spPr>
          <a:xfrm>
            <a:off x="304800" y="1765945"/>
            <a:ext cx="8534400" cy="4680055"/>
          </a:xfrm>
        </p:spPr>
        <p:txBody>
          <a:bodyPr>
            <a:noAutofit/>
          </a:bodyPr>
          <a:lstStyle/>
          <a:p>
            <a:r>
              <a:rPr lang="en-US" sz="1400" dirty="0">
                <a:latin typeface="Arial" panose="020B0604020202020204" pitchFamily="34" charset="0"/>
                <a:cs typeface="Arial" panose="020B0604020202020204" pitchFamily="34" charset="0"/>
              </a:rPr>
              <a:t>DNA helicase is a vital enzyme involved in DNA replication. Its primary function is to unwind and separate the double-stranded DNA molecule, breaking the hydrogen bonds between the complementary nucleotide base pairs. This unwinding process creates a replication fork, which serves as the starting point for DNA synthesis.</a:t>
            </a:r>
          </a:p>
          <a:p>
            <a:endParaRPr lang="en-US" sz="14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158DC6A4-9956-F10B-BECA-F302BC74ADBD}"/>
              </a:ext>
            </a:extLst>
          </p:cNvPr>
          <p:cNvPicPr>
            <a:picLocks noChangeAspect="1"/>
          </p:cNvPicPr>
          <p:nvPr/>
        </p:nvPicPr>
        <p:blipFill>
          <a:blip r:embed="rId2"/>
          <a:stretch>
            <a:fillRect/>
          </a:stretch>
        </p:blipFill>
        <p:spPr>
          <a:xfrm>
            <a:off x="1545770" y="3091884"/>
            <a:ext cx="6052460" cy="3402922"/>
          </a:xfrm>
          <a:prstGeom prst="rect">
            <a:avLst/>
          </a:prstGeom>
        </p:spPr>
      </p:pic>
    </p:spTree>
    <p:extLst>
      <p:ext uri="{BB962C8B-B14F-4D97-AF65-F5344CB8AC3E}">
        <p14:creationId xmlns:p14="http://schemas.microsoft.com/office/powerpoint/2010/main" val="985534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72" y="435243"/>
            <a:ext cx="9144000" cy="880280"/>
          </a:xfrm>
          <a:noFill/>
        </p:spPr>
        <p:txBody>
          <a:bodyPr/>
          <a:lstStyle/>
          <a:p>
            <a:pPr algn="ctr"/>
            <a:r>
              <a:rPr lang="en-US" dirty="0"/>
              <a:t>DNA polymerase</a:t>
            </a:r>
          </a:p>
        </p:txBody>
      </p:sp>
      <p:sp>
        <p:nvSpPr>
          <p:cNvPr id="3" name="Content Placeholder 2"/>
          <p:cNvSpPr>
            <a:spLocks noGrp="1"/>
          </p:cNvSpPr>
          <p:nvPr>
            <p:ph idx="1"/>
          </p:nvPr>
        </p:nvSpPr>
        <p:spPr>
          <a:xfrm>
            <a:off x="474372" y="1447800"/>
            <a:ext cx="8229600" cy="4389437"/>
          </a:xfrm>
        </p:spPr>
        <p:txBody>
          <a:bodyPr>
            <a:noAutofit/>
          </a:bodyPr>
          <a:lstStyle/>
          <a:p>
            <a:r>
              <a:rPr lang="en-US" sz="1400" dirty="0">
                <a:latin typeface="Arial" panose="020B0604020202020204" pitchFamily="34" charset="0"/>
                <a:cs typeface="Arial" panose="020B0604020202020204" pitchFamily="34" charset="0"/>
              </a:rPr>
              <a:t>DNA polymerase is a key enzyme involved in DNA replication, as well as other DNA-related processes such as DNA repair and DNA synthesis during cell division. Its main function is to catalyze the addition of nucleotides to the growing DNA strand, using the existing DNA strand as a template.</a:t>
            </a:r>
          </a:p>
          <a:p>
            <a:r>
              <a:rPr lang="en-US" sz="1400" dirty="0">
                <a:latin typeface="Arial" panose="020B0604020202020204" pitchFamily="34" charset="0"/>
                <a:cs typeface="Arial" panose="020B0604020202020204" pitchFamily="34" charset="0"/>
              </a:rPr>
              <a:t>There are several types of DNA polymerases, each with specific roles in DNA replication and repair. </a:t>
            </a:r>
          </a:p>
          <a:p>
            <a:r>
              <a:rPr lang="en-US" sz="1400" dirty="0">
                <a:latin typeface="Arial" panose="020B0604020202020204" pitchFamily="34" charset="0"/>
                <a:cs typeface="Arial" panose="020B0604020202020204" pitchFamily="34" charset="0"/>
              </a:rPr>
              <a:t>DNA polymerase requires a primer to initiate DNA synthesis. Primers are short RNA fragments that are synthesized by an enzyme called primase. DNA polymerase then extends the primer by adding complementary nucleotides to the template strand in a 5' to 3' direction. It uses the base-pairing rules (A with T and G with C) to ensure the proper sequence of nucleotides.</a:t>
            </a:r>
          </a:p>
        </p:txBody>
      </p:sp>
      <p:pic>
        <p:nvPicPr>
          <p:cNvPr id="4" name="Picture 3">
            <a:extLst>
              <a:ext uri="{FF2B5EF4-FFF2-40B4-BE49-F238E27FC236}">
                <a16:creationId xmlns:a16="http://schemas.microsoft.com/office/drawing/2014/main" id="{66792261-DEB3-A910-D155-839FE3466424}"/>
              </a:ext>
            </a:extLst>
          </p:cNvPr>
          <p:cNvPicPr>
            <a:picLocks noChangeAspect="1"/>
          </p:cNvPicPr>
          <p:nvPr/>
        </p:nvPicPr>
        <p:blipFill rotWithShape="1">
          <a:blip r:embed="rId2"/>
          <a:srcRect t="18421"/>
          <a:stretch/>
        </p:blipFill>
        <p:spPr>
          <a:xfrm>
            <a:off x="2362200" y="4038600"/>
            <a:ext cx="3970313" cy="2699656"/>
          </a:xfrm>
          <a:prstGeom prst="rect">
            <a:avLst/>
          </a:prstGeom>
        </p:spPr>
      </p:pic>
    </p:spTree>
    <p:extLst>
      <p:ext uri="{BB962C8B-B14F-4D97-AF65-F5344CB8AC3E}">
        <p14:creationId xmlns:p14="http://schemas.microsoft.com/office/powerpoint/2010/main" val="1934208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err="1"/>
              <a:t>Primase</a:t>
            </a:r>
            <a:endParaRPr lang="en-US" dirty="0"/>
          </a:p>
        </p:txBody>
      </p:sp>
      <p:sp>
        <p:nvSpPr>
          <p:cNvPr id="3" name="Content Placeholder 2"/>
          <p:cNvSpPr>
            <a:spLocks noGrp="1"/>
          </p:cNvSpPr>
          <p:nvPr>
            <p:ph idx="1"/>
          </p:nvPr>
        </p:nvSpPr>
        <p:spPr>
          <a:xfrm>
            <a:off x="0" y="1921775"/>
            <a:ext cx="9144000" cy="4263220"/>
          </a:xfrm>
        </p:spPr>
        <p:txBody>
          <a:bodyPr>
            <a:noAutofit/>
          </a:bodyPr>
          <a:lstStyle/>
          <a:p>
            <a:r>
              <a:rPr lang="en-US" sz="1500" dirty="0" err="1">
                <a:latin typeface="Arial" panose="020B0604020202020204" pitchFamily="34" charset="0"/>
                <a:cs typeface="Arial" panose="020B0604020202020204" pitchFamily="34" charset="0"/>
              </a:rPr>
              <a:t>Primase</a:t>
            </a:r>
            <a:r>
              <a:rPr lang="en-US" sz="1500" dirty="0">
                <a:latin typeface="Arial" panose="020B0604020202020204" pitchFamily="34" charset="0"/>
                <a:cs typeface="Arial" panose="020B0604020202020204" pitchFamily="34" charset="0"/>
              </a:rPr>
              <a:t> is an essential enzyme involved in DNA replication. It plays a crucial role in initiating the synthesis of new DNA strands by synthesizing short RNA primers that serve as starting points for DNA polymerase.</a:t>
            </a:r>
          </a:p>
          <a:p>
            <a:endParaRPr lang="en-US" sz="1500" dirty="0">
              <a:latin typeface="Arial" panose="020B0604020202020204" pitchFamily="34" charset="0"/>
              <a:cs typeface="Arial" panose="020B0604020202020204" pitchFamily="34" charset="0"/>
            </a:endParaRPr>
          </a:p>
          <a:p>
            <a:r>
              <a:rPr lang="en-US" sz="1500" dirty="0" err="1">
                <a:latin typeface="Arial" panose="020B0604020202020204" pitchFamily="34" charset="0"/>
                <a:cs typeface="Arial" panose="020B0604020202020204" pitchFamily="34" charset="0"/>
              </a:rPr>
              <a:t>Primase</a:t>
            </a:r>
            <a:r>
              <a:rPr lang="en-US" sz="1500" dirty="0">
                <a:latin typeface="Arial" panose="020B0604020202020204" pitchFamily="34" charset="0"/>
                <a:cs typeface="Arial" panose="020B0604020202020204" pitchFamily="34" charset="0"/>
              </a:rPr>
              <a:t> is a type of RNA polymerase that specifically synthesizes RNA primers. It binds to the single-stranded DNA template at the replication fork and catalyzes the addition of RNA nucleotides to form a short RNA primer. These primers are typically around 10-12 nucleotides long.</a:t>
            </a:r>
          </a:p>
          <a:p>
            <a:endParaRPr lang="en-US" sz="1500" dirty="0">
              <a:latin typeface="Arial" panose="020B0604020202020204" pitchFamily="34" charset="0"/>
              <a:cs typeface="Arial" panose="020B0604020202020204" pitchFamily="34" charset="0"/>
            </a:endParaRPr>
          </a:p>
          <a:p>
            <a:r>
              <a:rPr lang="en-US" sz="1500" dirty="0">
                <a:latin typeface="Arial" panose="020B0604020202020204" pitchFamily="34" charset="0"/>
                <a:cs typeface="Arial" panose="020B0604020202020204" pitchFamily="34" charset="0"/>
              </a:rPr>
              <a:t>The RNA primers synthesized by </a:t>
            </a:r>
            <a:r>
              <a:rPr lang="en-US" sz="1500" dirty="0" err="1">
                <a:latin typeface="Arial" panose="020B0604020202020204" pitchFamily="34" charset="0"/>
                <a:cs typeface="Arial" panose="020B0604020202020204" pitchFamily="34" charset="0"/>
              </a:rPr>
              <a:t>primase</a:t>
            </a:r>
            <a:r>
              <a:rPr lang="en-US" sz="1500" dirty="0">
                <a:latin typeface="Arial" panose="020B0604020202020204" pitchFamily="34" charset="0"/>
                <a:cs typeface="Arial" panose="020B0604020202020204" pitchFamily="34" charset="0"/>
              </a:rPr>
              <a:t> are necessary because DNA polymerase, the enzyme responsible for DNA synthesis, can only add nucleotides to an existing nucleic acid chain. It requires a short primer to provide the initial nucleotide sequence for DNA synthesis.</a:t>
            </a:r>
          </a:p>
          <a:p>
            <a:endParaRPr lang="en-US" sz="1500" dirty="0">
              <a:latin typeface="Arial" panose="020B0604020202020204" pitchFamily="34" charset="0"/>
              <a:cs typeface="Arial" panose="020B0604020202020204" pitchFamily="34" charset="0"/>
            </a:endParaRPr>
          </a:p>
          <a:p>
            <a:r>
              <a:rPr lang="en-US" sz="1500" dirty="0">
                <a:latin typeface="Arial" panose="020B0604020202020204" pitchFamily="34" charset="0"/>
                <a:cs typeface="Arial" panose="020B0604020202020204" pitchFamily="34" charset="0"/>
              </a:rPr>
              <a:t>The </a:t>
            </a:r>
            <a:r>
              <a:rPr lang="en-US" sz="1500" dirty="0" err="1">
                <a:latin typeface="Arial" panose="020B0604020202020204" pitchFamily="34" charset="0"/>
                <a:cs typeface="Arial" panose="020B0604020202020204" pitchFamily="34" charset="0"/>
              </a:rPr>
              <a:t>primase</a:t>
            </a:r>
            <a:r>
              <a:rPr lang="en-US" sz="1500" dirty="0">
                <a:latin typeface="Arial" panose="020B0604020202020204" pitchFamily="34" charset="0"/>
                <a:cs typeface="Arial" panose="020B0604020202020204" pitchFamily="34" charset="0"/>
              </a:rPr>
              <a:t> enzyme works in coordination with DNA helicase, which unwinds the DNA double helix during replication. As the DNA helix unwinds, </a:t>
            </a:r>
            <a:r>
              <a:rPr lang="en-US" sz="1500" dirty="0" err="1">
                <a:latin typeface="Arial" panose="020B0604020202020204" pitchFamily="34" charset="0"/>
                <a:cs typeface="Arial" panose="020B0604020202020204" pitchFamily="34" charset="0"/>
              </a:rPr>
              <a:t>primase</a:t>
            </a:r>
            <a:r>
              <a:rPr lang="en-US" sz="1500" dirty="0">
                <a:latin typeface="Arial" panose="020B0604020202020204" pitchFamily="34" charset="0"/>
                <a:cs typeface="Arial" panose="020B0604020202020204" pitchFamily="34" charset="0"/>
              </a:rPr>
              <a:t> binds to the single-stranded DNA template and synthesizes RNA primers complementary to the DNA template.</a:t>
            </a:r>
          </a:p>
          <a:p>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1519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err="1"/>
              <a:t>Primase</a:t>
            </a:r>
            <a:endParaRPr lang="en-US" dirty="0"/>
          </a:p>
        </p:txBody>
      </p:sp>
      <p:sp>
        <p:nvSpPr>
          <p:cNvPr id="3" name="Content Placeholder 2"/>
          <p:cNvSpPr>
            <a:spLocks noGrp="1"/>
          </p:cNvSpPr>
          <p:nvPr>
            <p:ph idx="1"/>
          </p:nvPr>
        </p:nvSpPr>
        <p:spPr>
          <a:xfrm>
            <a:off x="0" y="1962718"/>
            <a:ext cx="9144000" cy="4263220"/>
          </a:xfrm>
        </p:spPr>
        <p:txBody>
          <a:bodyPr>
            <a:noAutofit/>
          </a:bodyPr>
          <a:lstStyle/>
          <a:p>
            <a:endParaRPr lang="en-US" sz="1200" dirty="0">
              <a:latin typeface="Arial" panose="020B0604020202020204" pitchFamily="34" charset="0"/>
              <a:cs typeface="Arial" panose="020B0604020202020204" pitchFamily="34" charset="0"/>
            </a:endParaRPr>
          </a:p>
          <a:p>
            <a:r>
              <a:rPr lang="en-US" sz="1500" dirty="0">
                <a:latin typeface="Arial" panose="020B0604020202020204" pitchFamily="34" charset="0"/>
                <a:cs typeface="Arial" panose="020B0604020202020204" pitchFamily="34" charset="0"/>
              </a:rPr>
              <a:t>Once the RNA primers are synthesized, DNA polymerase takes over and extends the primers by adding the corresponding DNA nucleotides to form a new DNA strand. The RNA primers are later removed and replaced with DNA by other enzymes, such as DNA polymerase.</a:t>
            </a:r>
          </a:p>
          <a:p>
            <a:endParaRPr lang="en-US" sz="15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133DC557-203B-45B1-766B-B8B0FFD2A0CC}"/>
              </a:ext>
            </a:extLst>
          </p:cNvPr>
          <p:cNvPicPr>
            <a:picLocks noChangeAspect="1"/>
          </p:cNvPicPr>
          <p:nvPr/>
        </p:nvPicPr>
        <p:blipFill>
          <a:blip r:embed="rId2"/>
          <a:stretch>
            <a:fillRect/>
          </a:stretch>
        </p:blipFill>
        <p:spPr>
          <a:xfrm>
            <a:off x="202637" y="3429000"/>
            <a:ext cx="8738725" cy="3128879"/>
          </a:xfrm>
          <a:prstGeom prst="rect">
            <a:avLst/>
          </a:prstGeom>
        </p:spPr>
      </p:pic>
    </p:spTree>
    <p:extLst>
      <p:ext uri="{BB962C8B-B14F-4D97-AF65-F5344CB8AC3E}">
        <p14:creationId xmlns:p14="http://schemas.microsoft.com/office/powerpoint/2010/main" val="3116173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a:t>DNA ligase</a:t>
            </a:r>
          </a:p>
        </p:txBody>
      </p:sp>
      <p:sp>
        <p:nvSpPr>
          <p:cNvPr id="3" name="Content Placeholder 2"/>
          <p:cNvSpPr>
            <a:spLocks noGrp="1"/>
          </p:cNvSpPr>
          <p:nvPr>
            <p:ph idx="1"/>
          </p:nvPr>
        </p:nvSpPr>
        <p:spPr/>
        <p:txBody>
          <a:bodyPr>
            <a:normAutofit fontScale="77500" lnSpcReduction="20000"/>
          </a:bodyPr>
          <a:lstStyle/>
          <a:p>
            <a:r>
              <a:rPr lang="en-US" dirty="0">
                <a:latin typeface="Arial" panose="020B0604020202020204" pitchFamily="34" charset="0"/>
                <a:cs typeface="Arial" panose="020B0604020202020204" pitchFamily="34" charset="0"/>
              </a:rPr>
              <a:t>DNA ligase is a crucial enzyme involved in DNA replication, repair, and recombination processes. Its primary function is to join or ligate the ends of DNA strands together by forming </a:t>
            </a:r>
            <a:r>
              <a:rPr lang="en-US" dirty="0" err="1">
                <a:latin typeface="Arial" panose="020B0604020202020204" pitchFamily="34" charset="0"/>
                <a:cs typeface="Arial" panose="020B0604020202020204" pitchFamily="34" charset="0"/>
              </a:rPr>
              <a:t>phosphodiester</a:t>
            </a:r>
            <a:r>
              <a:rPr lang="en-US" dirty="0">
                <a:latin typeface="Arial" panose="020B0604020202020204" pitchFamily="34" charset="0"/>
                <a:cs typeface="Arial" panose="020B0604020202020204" pitchFamily="34" charset="0"/>
              </a:rPr>
              <a:t> bonds. This activity is essential for sealing the gaps and discontinuities that arise during DNA replication or repair.</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DNA ligase works by catalyzing the formation of a covalent bond between the 3' hydroxyl (-OH) group of one DNA fragment and the 5' phosphate (-PO4) group of another DNA fragment. This reaction forms a </a:t>
            </a:r>
            <a:r>
              <a:rPr lang="en-US" dirty="0" err="1">
                <a:latin typeface="Arial" panose="020B0604020202020204" pitchFamily="34" charset="0"/>
                <a:cs typeface="Arial" panose="020B0604020202020204" pitchFamily="34" charset="0"/>
              </a:rPr>
              <a:t>phosphodiester</a:t>
            </a:r>
            <a:r>
              <a:rPr lang="en-US" dirty="0">
                <a:latin typeface="Arial" panose="020B0604020202020204" pitchFamily="34" charset="0"/>
                <a:cs typeface="Arial" panose="020B0604020202020204" pitchFamily="34" charset="0"/>
              </a:rPr>
              <a:t> bond, effectively linking the DNA fragments and creating a continuous DNA strand.</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 the context of DNA replication, DNA ligase plays a crucial role in the </a:t>
            </a:r>
            <a:r>
              <a:rPr lang="en-US" b="1" dirty="0">
                <a:latin typeface="Arial" panose="020B0604020202020204" pitchFamily="34" charset="0"/>
                <a:cs typeface="Arial" panose="020B0604020202020204" pitchFamily="34" charset="0"/>
              </a:rPr>
              <a:t>lagging strand synthesis</a:t>
            </a:r>
            <a:r>
              <a:rPr lang="en-US" dirty="0">
                <a:latin typeface="Arial" panose="020B0604020202020204" pitchFamily="34" charset="0"/>
                <a:cs typeface="Arial" panose="020B0604020202020204" pitchFamily="34" charset="0"/>
              </a:rPr>
              <a:t>. As DNA polymerase synthesizes the lagging strand in short fragments called </a:t>
            </a:r>
            <a:r>
              <a:rPr lang="en-US" b="1" dirty="0">
                <a:latin typeface="Arial" panose="020B0604020202020204" pitchFamily="34" charset="0"/>
                <a:cs typeface="Arial" panose="020B0604020202020204" pitchFamily="34" charset="0"/>
              </a:rPr>
              <a:t>Okazaki fragments, DNA ligase is responsible for joining these fragments together</a:t>
            </a:r>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537265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057400"/>
            <a:ext cx="3601018" cy="4081356"/>
          </a:xfrm>
        </p:spPr>
        <p:txBody>
          <a:bodyPr>
            <a:normAutofit fontScale="62500" lnSpcReduction="20000"/>
          </a:bodyPr>
          <a:lstStyle/>
          <a:p>
            <a:pPr marL="0" indent="0">
              <a:buNone/>
            </a:pPr>
            <a:r>
              <a:rPr lang="en-US" dirty="0">
                <a:latin typeface="Arial" panose="020B0604020202020204" pitchFamily="34" charset="0"/>
                <a:cs typeface="Arial" panose="020B0604020202020204" pitchFamily="34" charset="0"/>
              </a:rPr>
              <a:t>The structure of DNA is a double helix, resembling a twisted ladder.</a:t>
            </a:r>
          </a:p>
          <a:p>
            <a:pPr marL="0" indent="0">
              <a:buNone/>
            </a:pPr>
            <a:r>
              <a:rPr lang="en-US" dirty="0">
                <a:latin typeface="Arial" panose="020B0604020202020204" pitchFamily="34" charset="0"/>
                <a:cs typeface="Arial" panose="020B0604020202020204" pitchFamily="34" charset="0"/>
              </a:rPr>
              <a:t>It consists of two long strands, or chains, made up of repeating units called nucleotides. </a:t>
            </a:r>
          </a:p>
          <a:p>
            <a:pPr marL="0" indent="0">
              <a:buNone/>
            </a:pPr>
            <a:r>
              <a:rPr lang="en-US" dirty="0">
                <a:latin typeface="Arial" panose="020B0604020202020204" pitchFamily="34" charset="0"/>
                <a:cs typeface="Arial" panose="020B0604020202020204" pitchFamily="34" charset="0"/>
              </a:rPr>
              <a:t>Each nucleotide is composed of three components: a sugar molecule (</a:t>
            </a:r>
            <a:r>
              <a:rPr lang="en-US" dirty="0" err="1">
                <a:latin typeface="Arial" panose="020B0604020202020204" pitchFamily="34" charset="0"/>
                <a:cs typeface="Arial" panose="020B0604020202020204" pitchFamily="34" charset="0"/>
              </a:rPr>
              <a:t>deoxyribose</a:t>
            </a:r>
            <a:r>
              <a:rPr lang="en-US" dirty="0">
                <a:latin typeface="Arial" panose="020B0604020202020204" pitchFamily="34" charset="0"/>
                <a:cs typeface="Arial" panose="020B0604020202020204" pitchFamily="34" charset="0"/>
              </a:rPr>
              <a:t>), a phosphate group, and a nitrogenous base. </a:t>
            </a:r>
          </a:p>
          <a:p>
            <a:pPr marL="0" indent="0">
              <a:buNone/>
            </a:pPr>
            <a:r>
              <a:rPr lang="en-US" dirty="0">
                <a:latin typeface="Arial" panose="020B0604020202020204" pitchFamily="34" charset="0"/>
                <a:cs typeface="Arial" panose="020B0604020202020204" pitchFamily="34" charset="0"/>
              </a:rPr>
              <a:t>The four nitrogenous bases found in DNA are adenine (A), thymine (T), cytosine (C), and guanine (G). The nucleotide chains are held together by hydrogen bonds between the bases, with A always pairing with T and C always pairing with G.</a:t>
            </a:r>
          </a:p>
          <a:p>
            <a:pPr marL="0" indent="0">
              <a:buNone/>
            </a:pPr>
            <a:endParaRPr lang="en-US" dirty="0">
              <a:latin typeface="Arial" panose="020B0604020202020204" pitchFamily="34" charset="0"/>
              <a:cs typeface="Arial" panose="020B0604020202020204" pitchFamily="34" charset="0"/>
            </a:endParaRPr>
          </a:p>
        </p:txBody>
      </p:sp>
      <p:sp>
        <p:nvSpPr>
          <p:cNvPr id="4" name="Title 1"/>
          <p:cNvSpPr txBox="1">
            <a:spLocks/>
          </p:cNvSpPr>
          <p:nvPr/>
        </p:nvSpPr>
        <p:spPr>
          <a:xfrm>
            <a:off x="0" y="857251"/>
            <a:ext cx="9144000" cy="880280"/>
          </a:xfrm>
          <a:prstGeom prst="rect">
            <a:avLst/>
          </a:prstGeom>
          <a:noFill/>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dirty="0"/>
              <a:t>DNA</a:t>
            </a:r>
          </a:p>
        </p:txBody>
      </p:sp>
      <p:pic>
        <p:nvPicPr>
          <p:cNvPr id="5" name="Picture 4"/>
          <p:cNvPicPr>
            <a:picLocks noChangeAspect="1"/>
          </p:cNvPicPr>
          <p:nvPr/>
        </p:nvPicPr>
        <p:blipFill>
          <a:blip r:embed="rId2"/>
          <a:stretch>
            <a:fillRect/>
          </a:stretch>
        </p:blipFill>
        <p:spPr>
          <a:xfrm>
            <a:off x="3548417" y="1885951"/>
            <a:ext cx="5595583" cy="3147515"/>
          </a:xfrm>
          <a:prstGeom prst="rect">
            <a:avLst/>
          </a:prstGeom>
        </p:spPr>
      </p:pic>
    </p:spTree>
    <p:extLst>
      <p:ext uri="{BB962C8B-B14F-4D97-AF65-F5344CB8AC3E}">
        <p14:creationId xmlns:p14="http://schemas.microsoft.com/office/powerpoint/2010/main" val="3655417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Ligase - Definition and Examples - Biology Online Dictionary">
            <a:extLst>
              <a:ext uri="{FF2B5EF4-FFF2-40B4-BE49-F238E27FC236}">
                <a16:creationId xmlns:a16="http://schemas.microsoft.com/office/drawing/2014/main" id="{51E56A1A-B5A7-A1BD-E5F6-03A16FEDEB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371"/>
          <a:stretch/>
        </p:blipFill>
        <p:spPr bwMode="auto">
          <a:xfrm>
            <a:off x="1066800" y="1981200"/>
            <a:ext cx="7272670" cy="3257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8588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a:t>Topoisomerases</a:t>
            </a:r>
          </a:p>
        </p:txBody>
      </p:sp>
      <p:sp>
        <p:nvSpPr>
          <p:cNvPr id="3" name="Content Placeholder 2"/>
          <p:cNvSpPr>
            <a:spLocks noGrp="1"/>
          </p:cNvSpPr>
          <p:nvPr>
            <p:ph idx="1"/>
          </p:nvPr>
        </p:nvSpPr>
        <p:spPr>
          <a:xfrm>
            <a:off x="317311" y="1983190"/>
            <a:ext cx="8628796" cy="4722409"/>
          </a:xfrm>
        </p:spPr>
        <p:txBody>
          <a:bodyPr>
            <a:normAutofit/>
          </a:bodyPr>
          <a:lstStyle/>
          <a:p>
            <a:r>
              <a:rPr lang="en-US" sz="1800" dirty="0">
                <a:latin typeface="Arial" panose="020B0604020202020204" pitchFamily="34" charset="0"/>
                <a:cs typeface="Arial" panose="020B0604020202020204" pitchFamily="34" charset="0"/>
              </a:rPr>
              <a:t>Topoisomerases are enzymes that play a crucial role in DNA metabolism by regulating the topological state of DNA. They are responsible for altering the supercoiling, knotting, or tangling of DNA strands, which is essential for various cellular processes such as DNA replication, transcription, recombination, and chromosome condensation.</a:t>
            </a:r>
          </a:p>
          <a:p>
            <a:endParaRPr lang="en-US" sz="18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32BA13F-D2D3-A6A8-35B3-214132339919}"/>
              </a:ext>
            </a:extLst>
          </p:cNvPr>
          <p:cNvPicPr>
            <a:picLocks noChangeAspect="1"/>
          </p:cNvPicPr>
          <p:nvPr/>
        </p:nvPicPr>
        <p:blipFill rotWithShape="1">
          <a:blip r:embed="rId2"/>
          <a:srcRect t="15684"/>
          <a:stretch/>
        </p:blipFill>
        <p:spPr>
          <a:xfrm>
            <a:off x="984344" y="3527329"/>
            <a:ext cx="7175311" cy="3178270"/>
          </a:xfrm>
          <a:prstGeom prst="rect">
            <a:avLst/>
          </a:prstGeom>
        </p:spPr>
      </p:pic>
    </p:spTree>
    <p:extLst>
      <p:ext uri="{BB962C8B-B14F-4D97-AF65-F5344CB8AC3E}">
        <p14:creationId xmlns:p14="http://schemas.microsoft.com/office/powerpoint/2010/main" val="31039722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a:t>DNA </a:t>
            </a:r>
            <a:r>
              <a:rPr lang="en-US" dirty="0" err="1"/>
              <a:t>exonucleases</a:t>
            </a:r>
            <a:endParaRPr lang="en-US" dirty="0"/>
          </a:p>
        </p:txBody>
      </p:sp>
      <p:sp>
        <p:nvSpPr>
          <p:cNvPr id="3" name="Content Placeholder 2"/>
          <p:cNvSpPr>
            <a:spLocks noGrp="1"/>
          </p:cNvSpPr>
          <p:nvPr>
            <p:ph idx="1"/>
          </p:nvPr>
        </p:nvSpPr>
        <p:spPr>
          <a:xfrm>
            <a:off x="147758" y="1737531"/>
            <a:ext cx="5949580" cy="4004588"/>
          </a:xfrm>
        </p:spPr>
        <p:txBody>
          <a:bodyPr>
            <a:noAutofit/>
          </a:bodyPr>
          <a:lstStyle/>
          <a:p>
            <a:r>
              <a:rPr lang="en-US" sz="1600" dirty="0">
                <a:latin typeface="Arial" panose="020B0604020202020204" pitchFamily="34" charset="0"/>
                <a:cs typeface="Arial" panose="020B0604020202020204" pitchFamily="34" charset="0"/>
              </a:rPr>
              <a:t>DNA </a:t>
            </a:r>
            <a:r>
              <a:rPr lang="en-US" sz="1600" dirty="0" err="1">
                <a:latin typeface="Arial" panose="020B0604020202020204" pitchFamily="34" charset="0"/>
                <a:cs typeface="Arial" panose="020B0604020202020204" pitchFamily="34" charset="0"/>
              </a:rPr>
              <a:t>exonucleases</a:t>
            </a:r>
            <a:r>
              <a:rPr lang="en-US" sz="1600" dirty="0">
                <a:latin typeface="Arial" panose="020B0604020202020204" pitchFamily="34" charset="0"/>
                <a:cs typeface="Arial" panose="020B0604020202020204" pitchFamily="34" charset="0"/>
              </a:rPr>
              <a:t> are enzymes that play an important role in DNA metabolism by catalyzing the removal of nucleotides from the ends of DNA molecules. They work by cleaving the </a:t>
            </a:r>
            <a:r>
              <a:rPr lang="en-US" sz="1600" dirty="0" err="1">
                <a:latin typeface="Arial" panose="020B0604020202020204" pitchFamily="34" charset="0"/>
                <a:cs typeface="Arial" panose="020B0604020202020204" pitchFamily="34" charset="0"/>
              </a:rPr>
              <a:t>phosphodiester</a:t>
            </a:r>
            <a:r>
              <a:rPr lang="en-US" sz="1600" dirty="0">
                <a:latin typeface="Arial" panose="020B0604020202020204" pitchFamily="34" charset="0"/>
                <a:cs typeface="Arial" panose="020B0604020202020204" pitchFamily="34" charset="0"/>
              </a:rPr>
              <a:t> bonds that connect adjacent nucleotides, resulting in the stepwise degradation of DNA from the ends.</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Exonucleases can act in two directions: 5' to 3' or 3' to 5’. </a:t>
            </a:r>
          </a:p>
          <a:p>
            <a:r>
              <a:rPr lang="en-US" sz="1600" dirty="0">
                <a:latin typeface="Arial" panose="020B0604020202020204" pitchFamily="34" charset="0"/>
                <a:cs typeface="Arial" panose="020B0604020202020204" pitchFamily="34" charset="0"/>
              </a:rPr>
              <a:t>5' to 3' exonucleases remove nucleotides from the 5' end of DNA, while 3' to 5' exonucleases remove nucleotides from the 3' end.</a:t>
            </a:r>
          </a:p>
          <a:p>
            <a:r>
              <a:rPr lang="en-US" sz="1600" dirty="0">
                <a:latin typeface="Arial" panose="020B0604020202020204" pitchFamily="34" charset="0"/>
                <a:cs typeface="Arial" panose="020B0604020202020204" pitchFamily="34" charset="0"/>
              </a:rPr>
              <a:t>In addition to their roles in DNA replication and repair, exonucleases are also involved in other DNA-related processes. For example, they can be part of the machinery involved in DNA recombination and can contribute to the degradation of foreign DNA, such as viral DNA, during host defense mechanisms.</a:t>
            </a:r>
          </a:p>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6097338" y="2590800"/>
            <a:ext cx="3046662" cy="3054434"/>
          </a:xfrm>
          <a:prstGeom prst="rect">
            <a:avLst/>
          </a:prstGeom>
        </p:spPr>
      </p:pic>
    </p:spTree>
    <p:extLst>
      <p:ext uri="{BB962C8B-B14F-4D97-AF65-F5344CB8AC3E}">
        <p14:creationId xmlns:p14="http://schemas.microsoft.com/office/powerpoint/2010/main" val="2786820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normAutofit fontScale="90000"/>
          </a:bodyPr>
          <a:lstStyle/>
          <a:p>
            <a:pPr algn="ctr"/>
            <a:r>
              <a:rPr lang="en-US" dirty="0"/>
              <a:t>Transitions and </a:t>
            </a:r>
            <a:r>
              <a:rPr lang="en-US" dirty="0" err="1"/>
              <a:t>transversions</a:t>
            </a:r>
            <a:r>
              <a:rPr lang="en-US" dirty="0"/>
              <a:t> in DNA molecule</a:t>
            </a:r>
          </a:p>
        </p:txBody>
      </p:sp>
      <p:sp>
        <p:nvSpPr>
          <p:cNvPr id="3" name="Content Placeholder 2"/>
          <p:cNvSpPr>
            <a:spLocks noGrp="1"/>
          </p:cNvSpPr>
          <p:nvPr>
            <p:ph idx="1"/>
          </p:nvPr>
        </p:nvSpPr>
        <p:spPr>
          <a:xfrm>
            <a:off x="307075" y="1911539"/>
            <a:ext cx="4657298" cy="3848669"/>
          </a:xfrm>
        </p:spPr>
        <p:txBody>
          <a:bodyPr>
            <a:normAutofit fontScale="92500" lnSpcReduction="10000"/>
          </a:bodyPr>
          <a:lstStyle/>
          <a:p>
            <a:r>
              <a:rPr lang="en-US" dirty="0">
                <a:latin typeface="Arial" panose="020B0604020202020204" pitchFamily="34" charset="0"/>
                <a:cs typeface="Arial" panose="020B0604020202020204" pitchFamily="34" charset="0"/>
              </a:rPr>
              <a:t>Transitions and </a:t>
            </a:r>
            <a:r>
              <a:rPr lang="en-US" dirty="0" err="1">
                <a:latin typeface="Arial" panose="020B0604020202020204" pitchFamily="34" charset="0"/>
                <a:cs typeface="Arial" panose="020B0604020202020204" pitchFamily="34" charset="0"/>
              </a:rPr>
              <a:t>transversions</a:t>
            </a:r>
            <a:r>
              <a:rPr lang="en-US" dirty="0">
                <a:latin typeface="Arial" panose="020B0604020202020204" pitchFamily="34" charset="0"/>
                <a:cs typeface="Arial" panose="020B0604020202020204" pitchFamily="34" charset="0"/>
              </a:rPr>
              <a:t> are two types of point mutations that can occur in the DNA molecule during replication or as a result of external factors such as mutagens. </a:t>
            </a:r>
          </a:p>
          <a:p>
            <a:r>
              <a:rPr lang="en-US" dirty="0">
                <a:latin typeface="Arial" panose="020B0604020202020204" pitchFamily="34" charset="0"/>
                <a:cs typeface="Arial" panose="020B0604020202020204" pitchFamily="34" charset="0"/>
              </a:rPr>
              <a:t>These mutations involve the substitution of one nucleotide with another, leading to changes in the DNA sequence.</a:t>
            </a:r>
          </a:p>
          <a:p>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373" y="1821123"/>
            <a:ext cx="4179627" cy="4179627"/>
          </a:xfrm>
          <a:prstGeom prst="rect">
            <a:avLst/>
          </a:prstGeom>
        </p:spPr>
      </p:pic>
    </p:spTree>
    <p:extLst>
      <p:ext uri="{BB962C8B-B14F-4D97-AF65-F5344CB8AC3E}">
        <p14:creationId xmlns:p14="http://schemas.microsoft.com/office/powerpoint/2010/main" val="453594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a:t>Transitions in DNA molecule</a:t>
            </a:r>
          </a:p>
        </p:txBody>
      </p:sp>
      <p:sp>
        <p:nvSpPr>
          <p:cNvPr id="3" name="Content Placeholder 2"/>
          <p:cNvSpPr>
            <a:spLocks noGrp="1"/>
          </p:cNvSpPr>
          <p:nvPr>
            <p:ph idx="1"/>
          </p:nvPr>
        </p:nvSpPr>
        <p:spPr>
          <a:xfrm>
            <a:off x="307075" y="1911539"/>
            <a:ext cx="8372901" cy="3848669"/>
          </a:xfrm>
        </p:spPr>
        <p:txBody>
          <a:bodyPr>
            <a:normAutofit fontScale="77500" lnSpcReduction="20000"/>
          </a:bodyPr>
          <a:lstStyle/>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 transition mutation refers to the substitution of a nucleotide with another nucleotide of the same chemical category. In other words, a transition occurs when a purine base (adenine or guanine) is replaced by another purine base, or when a pyrimidine base (thymine or cytosine) is replaced by another pyrimidine base. </a:t>
            </a:r>
          </a:p>
          <a:p>
            <a:r>
              <a:rPr lang="en-US" dirty="0">
                <a:latin typeface="Arial" panose="020B0604020202020204" pitchFamily="34" charset="0"/>
                <a:cs typeface="Arial" panose="020B0604020202020204" pitchFamily="34" charset="0"/>
              </a:rPr>
              <a:t>This type of mutation is considered to be less severe compared to </a:t>
            </a:r>
            <a:r>
              <a:rPr lang="en-US" dirty="0" err="1">
                <a:latin typeface="Arial" panose="020B0604020202020204" pitchFamily="34" charset="0"/>
                <a:cs typeface="Arial" panose="020B0604020202020204" pitchFamily="34" charset="0"/>
              </a:rPr>
              <a:t>transversions</a:t>
            </a:r>
            <a:r>
              <a:rPr lang="en-US" dirty="0">
                <a:latin typeface="Arial" panose="020B0604020202020204" pitchFamily="34" charset="0"/>
                <a:cs typeface="Arial" panose="020B0604020202020204" pitchFamily="34" charset="0"/>
              </a:rPr>
              <a:t>, as it involves a change within the same chemical group.</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For example, a common transition mutation is the substitution of adenine (A) with guanine (G) or vice versa, or the substitution of cytosine (C) with thymine (T) or vice versa. </a:t>
            </a:r>
          </a:p>
          <a:p>
            <a:r>
              <a:rPr lang="en-US" dirty="0">
                <a:latin typeface="Arial" panose="020B0604020202020204" pitchFamily="34" charset="0"/>
                <a:cs typeface="Arial" panose="020B0604020202020204" pitchFamily="34" charset="0"/>
              </a:rPr>
              <a:t>These substitutions can occur due to errors during DNA replication or exposure to mutagens.</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82978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7251"/>
            <a:ext cx="9144000" cy="880280"/>
          </a:xfrm>
          <a:noFill/>
        </p:spPr>
        <p:txBody>
          <a:bodyPr/>
          <a:lstStyle/>
          <a:p>
            <a:pPr algn="ctr"/>
            <a:r>
              <a:rPr lang="en-US" dirty="0" err="1"/>
              <a:t>Transversions</a:t>
            </a:r>
            <a:r>
              <a:rPr lang="en-US" dirty="0"/>
              <a:t> in DNA molecule</a:t>
            </a:r>
          </a:p>
        </p:txBody>
      </p:sp>
      <p:sp>
        <p:nvSpPr>
          <p:cNvPr id="3" name="Content Placeholder 2"/>
          <p:cNvSpPr>
            <a:spLocks noGrp="1"/>
          </p:cNvSpPr>
          <p:nvPr>
            <p:ph idx="1"/>
          </p:nvPr>
        </p:nvSpPr>
        <p:spPr>
          <a:xfrm>
            <a:off x="385549" y="1828800"/>
            <a:ext cx="8372901" cy="4565461"/>
          </a:xfrm>
        </p:spPr>
        <p:txBody>
          <a:bodyPr>
            <a:noAutofit/>
          </a:bodyPr>
          <a:lstStyle/>
          <a:p>
            <a:r>
              <a:rPr lang="en-US" sz="2000" dirty="0" err="1">
                <a:latin typeface="Arial" panose="020B0604020202020204" pitchFamily="34" charset="0"/>
                <a:cs typeface="Arial" panose="020B0604020202020204" pitchFamily="34" charset="0"/>
              </a:rPr>
              <a:t>Transversion</a:t>
            </a:r>
            <a:r>
              <a:rPr lang="en-US" sz="2000" dirty="0">
                <a:latin typeface="Arial" panose="020B0604020202020204" pitchFamily="34" charset="0"/>
                <a:cs typeface="Arial" panose="020B0604020202020204" pitchFamily="34" charset="0"/>
              </a:rPr>
              <a:t> mutations involve the substitution of a nucleotide with a nucleotide of a different chemical category. This means that a purine base is replaced by a pyrimidine base or vice versa. </a:t>
            </a:r>
          </a:p>
          <a:p>
            <a:r>
              <a:rPr lang="en-US" sz="2000" dirty="0" err="1">
                <a:latin typeface="Arial" panose="020B0604020202020204" pitchFamily="34" charset="0"/>
                <a:cs typeface="Arial" panose="020B0604020202020204" pitchFamily="34" charset="0"/>
              </a:rPr>
              <a:t>Transversions</a:t>
            </a:r>
            <a:r>
              <a:rPr lang="en-US" sz="2000" dirty="0">
                <a:latin typeface="Arial" panose="020B0604020202020204" pitchFamily="34" charset="0"/>
                <a:cs typeface="Arial" panose="020B0604020202020204" pitchFamily="34" charset="0"/>
              </a:rPr>
              <a:t> are considered to be more severe compared to transitions, as they involve a change in the chemical structure of the nucleotide.</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For example, a </a:t>
            </a:r>
            <a:r>
              <a:rPr lang="en-US" sz="2000" dirty="0" err="1">
                <a:latin typeface="Arial" panose="020B0604020202020204" pitchFamily="34" charset="0"/>
                <a:cs typeface="Arial" panose="020B0604020202020204" pitchFamily="34" charset="0"/>
              </a:rPr>
              <a:t>transversion</a:t>
            </a:r>
            <a:r>
              <a:rPr lang="en-US" sz="2000" dirty="0">
                <a:latin typeface="Arial" panose="020B0604020202020204" pitchFamily="34" charset="0"/>
                <a:cs typeface="Arial" panose="020B0604020202020204" pitchFamily="34" charset="0"/>
              </a:rPr>
              <a:t> mutation can occur when adenine (A) is replaced by cytosine (C) or thymine (T), or when guanine (G) is replaced by cytosine (C) or thymine (T). </a:t>
            </a:r>
          </a:p>
          <a:p>
            <a:r>
              <a:rPr lang="en-US" sz="2000" dirty="0">
                <a:latin typeface="Arial" panose="020B0604020202020204" pitchFamily="34" charset="0"/>
                <a:cs typeface="Arial" panose="020B0604020202020204" pitchFamily="34" charset="0"/>
              </a:rPr>
              <a:t>These substitutions can lead to alterations in the DNA sequence and can have significant consequences on the functioning of genes or regulatory elements.</a:t>
            </a: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8667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Spontaneous mutation rate</a:t>
            </a:r>
            <a:br>
              <a:rPr lang="en-US" dirty="0"/>
            </a:br>
            <a:endParaRPr lang="en-US" dirty="0"/>
          </a:p>
        </p:txBody>
      </p:sp>
      <p:sp>
        <p:nvSpPr>
          <p:cNvPr id="3" name="Content Placeholder 2"/>
          <p:cNvSpPr>
            <a:spLocks noGrp="1"/>
          </p:cNvSpPr>
          <p:nvPr>
            <p:ph idx="1"/>
          </p:nvPr>
        </p:nvSpPr>
        <p:spPr/>
        <p:txBody>
          <a:bodyPr/>
          <a:lstStyle/>
          <a:p>
            <a:r>
              <a:rPr lang="en-US" dirty="0">
                <a:latin typeface="Arial" panose="020B0604020202020204" pitchFamily="34" charset="0"/>
                <a:cs typeface="Arial" panose="020B0604020202020204" pitchFamily="34" charset="0"/>
              </a:rPr>
              <a:t>The rate of spontaneous mutation per gene is </a:t>
            </a:r>
            <a:r>
              <a:rPr lang="en-US" altLang="en-US" dirty="0">
                <a:solidFill>
                  <a:srgbClr val="FF0000"/>
                </a:solidFill>
                <a:latin typeface="Arial" panose="020B0604020202020204" pitchFamily="34" charset="0"/>
                <a:cs typeface="Arial" panose="020B0604020202020204" pitchFamily="34" charset="0"/>
              </a:rPr>
              <a:t>10</a:t>
            </a:r>
            <a:r>
              <a:rPr lang="en-US" altLang="en-US" baseline="30000" dirty="0">
                <a:solidFill>
                  <a:srgbClr val="FF0000"/>
                </a:solidFill>
                <a:latin typeface="Arial" panose="020B0604020202020204" pitchFamily="34" charset="0"/>
                <a:cs typeface="Arial" panose="020B0604020202020204" pitchFamily="34" charset="0"/>
              </a:rPr>
              <a:t>-4</a:t>
            </a:r>
            <a:r>
              <a:rPr lang="en-US" altLang="en-US" dirty="0">
                <a:solidFill>
                  <a:srgbClr val="FF0000"/>
                </a:solidFill>
                <a:latin typeface="Arial" panose="020B0604020202020204" pitchFamily="34" charset="0"/>
                <a:cs typeface="Arial" panose="020B0604020202020204" pitchFamily="34" charset="0"/>
              </a:rPr>
              <a:t>-10</a:t>
            </a:r>
            <a:r>
              <a:rPr lang="en-US" altLang="en-US" baseline="30000" dirty="0">
                <a:solidFill>
                  <a:srgbClr val="FF0000"/>
                </a:solidFill>
                <a:latin typeface="Arial" panose="020B0604020202020204" pitchFamily="34" charset="0"/>
                <a:cs typeface="Arial" panose="020B0604020202020204" pitchFamily="34" charset="0"/>
              </a:rPr>
              <a:t>-6</a:t>
            </a:r>
          </a:p>
          <a:p>
            <a:r>
              <a:rPr lang="en-US" dirty="0">
                <a:latin typeface="Arial" panose="020B0604020202020204" pitchFamily="34" charset="0"/>
                <a:cs typeface="Arial" panose="020B0604020202020204" pitchFamily="34" charset="0"/>
              </a:rPr>
              <a:t> The rate of spontaneous mutation per nucleotide is </a:t>
            </a:r>
            <a:r>
              <a:rPr lang="en-US" altLang="en-US" dirty="0">
                <a:solidFill>
                  <a:srgbClr val="FF0000"/>
                </a:solidFill>
                <a:latin typeface="Arial" panose="020B0604020202020204" pitchFamily="34" charset="0"/>
                <a:cs typeface="Arial" panose="020B0604020202020204" pitchFamily="34" charset="0"/>
              </a:rPr>
              <a:t>10</a:t>
            </a:r>
            <a:r>
              <a:rPr lang="sr-Cyrl-RS" altLang="en-US" baseline="30000" dirty="0">
                <a:solidFill>
                  <a:srgbClr val="FF0000"/>
                </a:solidFill>
                <a:latin typeface="Arial" panose="020B0604020202020204" pitchFamily="34" charset="0"/>
                <a:cs typeface="Arial" panose="020B0604020202020204" pitchFamily="34" charset="0"/>
              </a:rPr>
              <a:t>8</a:t>
            </a:r>
            <a:r>
              <a:rPr lang="en-US" altLang="en-US" dirty="0">
                <a:solidFill>
                  <a:srgbClr val="FF0000"/>
                </a:solidFill>
                <a:latin typeface="Arial" panose="020B0604020202020204" pitchFamily="34" charset="0"/>
                <a:cs typeface="Arial" panose="020B0604020202020204" pitchFamily="34" charset="0"/>
              </a:rPr>
              <a:t>-10</a:t>
            </a:r>
            <a:r>
              <a:rPr lang="sr-Cyrl-RS" altLang="en-US" baseline="30000" dirty="0">
                <a:solidFill>
                  <a:srgbClr val="FF0000"/>
                </a:solidFill>
                <a:latin typeface="Arial" panose="020B0604020202020204" pitchFamily="34" charset="0"/>
                <a:cs typeface="Arial" panose="020B0604020202020204" pitchFamily="34" charset="0"/>
              </a:rPr>
              <a:t>9</a:t>
            </a:r>
            <a:endParaRPr lang="en-US" altLang="en-US" baseline="30000" dirty="0">
              <a:solidFill>
                <a:srgbClr val="FF0000"/>
              </a:solidFill>
              <a:latin typeface="Arial" panose="020B0604020202020204" pitchFamily="34" charset="0"/>
              <a:cs typeface="Arial" panose="020B0604020202020204" pitchFamily="34" charset="0"/>
            </a:endParaRPr>
          </a:p>
          <a:p>
            <a:endParaRPr lang="en-US" baseline="30000" dirty="0">
              <a:solidFill>
                <a:srgbClr val="FF0000"/>
              </a:solidFill>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replication of DNA is a highly accurate process, with an extremely low error rate.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8043-92C1-A663-FA03-EFF95253D6B8}"/>
              </a:ext>
            </a:extLst>
          </p:cNvPr>
          <p:cNvSpPr>
            <a:spLocks noGrp="1"/>
          </p:cNvSpPr>
          <p:nvPr>
            <p:ph type="title"/>
          </p:nvPr>
        </p:nvSpPr>
        <p:spPr/>
        <p:txBody>
          <a:bodyPr/>
          <a:lstStyle/>
          <a:p>
            <a:endParaRPr lang="sr-Latn-RS"/>
          </a:p>
        </p:txBody>
      </p:sp>
      <p:sp>
        <p:nvSpPr>
          <p:cNvPr id="4" name="Content Placeholder 3">
            <a:extLst>
              <a:ext uri="{FF2B5EF4-FFF2-40B4-BE49-F238E27FC236}">
                <a16:creationId xmlns:a16="http://schemas.microsoft.com/office/drawing/2014/main" id="{03DD21F7-F930-82DE-95A9-40C6B1A069A3}"/>
              </a:ext>
            </a:extLst>
          </p:cNvPr>
          <p:cNvSpPr txBox="1">
            <a:spLocks noGrp="1"/>
          </p:cNvSpPr>
          <p:nvPr>
            <p:ph idx="1"/>
          </p:nvPr>
        </p:nvSpPr>
        <p:spPr>
          <a:prstGeom prst="rect">
            <a:avLst/>
          </a:prstGeom>
          <a:noFill/>
        </p:spPr>
        <p:txBody>
          <a:bodyPr wrap="square">
            <a:spAutoFit/>
          </a:bodyPr>
          <a:lstStyle/>
          <a:p>
            <a:r>
              <a:rPr lang="en-US" dirty="0">
                <a:hlinkClick r:id="rId2"/>
              </a:rPr>
              <a:t>https://www.youtube.com/watch?v=TNKWgcFPHqw</a:t>
            </a:r>
            <a:endParaRPr lang="en-US" dirty="0"/>
          </a:p>
        </p:txBody>
      </p:sp>
    </p:spTree>
    <p:extLst>
      <p:ext uri="{BB962C8B-B14F-4D97-AF65-F5344CB8AC3E}">
        <p14:creationId xmlns:p14="http://schemas.microsoft.com/office/powerpoint/2010/main" val="3496144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6C17D6B-0271-E3C5-0CF9-5E2DF24E1C7E}"/>
              </a:ext>
            </a:extLst>
          </p:cNvPr>
          <p:cNvSpPr>
            <a:spLocks noGrp="1" noChangeArrowheads="1"/>
          </p:cNvSpPr>
          <p:nvPr>
            <p:ph type="title"/>
          </p:nvPr>
        </p:nvSpPr>
        <p:spPr>
          <a:xfrm>
            <a:off x="381000" y="381000"/>
            <a:ext cx="8229600" cy="1143000"/>
          </a:xfrm>
        </p:spPr>
        <p:txBody>
          <a:bodyPr/>
          <a:lstStyle/>
          <a:p>
            <a:pPr algn="ctr" eaLnBrk="1" hangingPunct="1"/>
            <a:r>
              <a:rPr lang="sr-Latn-CS" altLang="en-US" dirty="0">
                <a:solidFill>
                  <a:srgbClr val="0000CC"/>
                </a:solidFill>
                <a:latin typeface="Arial" panose="020B0604020202020204" pitchFamily="34" charset="0"/>
                <a:cs typeface="Arial" panose="020B0604020202020204" pitchFamily="34" charset="0"/>
              </a:rPr>
              <a:t>Code</a:t>
            </a:r>
            <a:r>
              <a:rPr lang="sr-Cyrl-CS" altLang="en-US" dirty="0">
                <a:solidFill>
                  <a:srgbClr val="0000CC"/>
                </a:solidFill>
                <a:latin typeface="Arial" panose="020B0604020202020204" pitchFamily="34" charset="0"/>
                <a:cs typeface="Arial" panose="020B0604020202020204" pitchFamily="34" charset="0"/>
              </a:rPr>
              <a:t>, </a:t>
            </a:r>
            <a:r>
              <a:rPr lang="en-US" altLang="en-US" dirty="0">
                <a:solidFill>
                  <a:srgbClr val="0000CC"/>
                </a:solidFill>
                <a:latin typeface="Arial" panose="020B0604020202020204" pitchFamily="34" charset="0"/>
                <a:cs typeface="Arial" panose="020B0604020202020204" pitchFamily="34" charset="0"/>
              </a:rPr>
              <a:t>codon</a:t>
            </a:r>
            <a:r>
              <a:rPr lang="sr-Cyrl-CS" altLang="en-US" dirty="0">
                <a:solidFill>
                  <a:srgbClr val="0000CC"/>
                </a:solidFill>
                <a:latin typeface="Arial" panose="020B0604020202020204" pitchFamily="34" charset="0"/>
                <a:cs typeface="Arial" panose="020B0604020202020204" pitchFamily="34" charset="0"/>
              </a:rPr>
              <a:t>, </a:t>
            </a:r>
            <a:r>
              <a:rPr lang="en-US" altLang="en-US" dirty="0">
                <a:solidFill>
                  <a:srgbClr val="0000CC"/>
                </a:solidFill>
                <a:latin typeface="Arial" panose="020B0604020202020204" pitchFamily="34" charset="0"/>
                <a:cs typeface="Arial" panose="020B0604020202020204" pitchFamily="34" charset="0"/>
              </a:rPr>
              <a:t>anticodon</a:t>
            </a:r>
          </a:p>
        </p:txBody>
      </p:sp>
      <p:sp>
        <p:nvSpPr>
          <p:cNvPr id="17411" name="Rectangle 3">
            <a:extLst>
              <a:ext uri="{FF2B5EF4-FFF2-40B4-BE49-F238E27FC236}">
                <a16:creationId xmlns:a16="http://schemas.microsoft.com/office/drawing/2014/main" id="{0D89514E-090E-B628-97BD-5390E0076B5D}"/>
              </a:ext>
            </a:extLst>
          </p:cNvPr>
          <p:cNvSpPr>
            <a:spLocks noGrp="1" noChangeArrowheads="1"/>
          </p:cNvSpPr>
          <p:nvPr>
            <p:ph idx="1"/>
          </p:nvPr>
        </p:nvSpPr>
        <p:spPr>
          <a:xfrm>
            <a:off x="457200" y="2133600"/>
            <a:ext cx="8229600" cy="4389438"/>
          </a:xfrm>
        </p:spPr>
        <p:txBody>
          <a:bodyPr/>
          <a:lstStyle/>
          <a:p>
            <a:pPr eaLnBrk="1" hangingPunct="1"/>
            <a:r>
              <a:rPr lang="en-GB" b="1" dirty="0">
                <a:latin typeface="Arial" panose="020B0604020202020204" pitchFamily="34" charset="0"/>
                <a:cs typeface="Arial" panose="020B0604020202020204" pitchFamily="34" charset="0"/>
              </a:rPr>
              <a:t>Code</a:t>
            </a:r>
            <a:r>
              <a:rPr lang="en-GB" dirty="0">
                <a:latin typeface="Arial" panose="020B0604020202020204" pitchFamily="34" charset="0"/>
                <a:cs typeface="Arial" panose="020B0604020202020204" pitchFamily="34" charset="0"/>
              </a:rPr>
              <a:t> - a triplet of nucleotides in DNA </a:t>
            </a:r>
          </a:p>
          <a:p>
            <a:pPr eaLnBrk="1" hangingPunct="1"/>
            <a:r>
              <a:rPr lang="en-GB" b="1" dirty="0">
                <a:latin typeface="Arial" panose="020B0604020202020204" pitchFamily="34" charset="0"/>
                <a:cs typeface="Arial" panose="020B0604020202020204" pitchFamily="34" charset="0"/>
              </a:rPr>
              <a:t>Codon</a:t>
            </a:r>
            <a:r>
              <a:rPr lang="en-GB" dirty="0">
                <a:latin typeface="Arial" panose="020B0604020202020204" pitchFamily="34" charset="0"/>
                <a:cs typeface="Arial" panose="020B0604020202020204" pitchFamily="34" charset="0"/>
              </a:rPr>
              <a:t> - a triplet of nucleotides in mRNA </a:t>
            </a:r>
          </a:p>
          <a:p>
            <a:pPr eaLnBrk="1" hangingPunct="1"/>
            <a:r>
              <a:rPr lang="en-GB" b="1" dirty="0">
                <a:latin typeface="Arial" panose="020B0604020202020204" pitchFamily="34" charset="0"/>
                <a:cs typeface="Arial" panose="020B0604020202020204" pitchFamily="34" charset="0"/>
              </a:rPr>
              <a:t>Anticodon</a:t>
            </a:r>
            <a:r>
              <a:rPr lang="en-GB" dirty="0">
                <a:latin typeface="Arial" panose="020B0604020202020204" pitchFamily="34" charset="0"/>
                <a:cs typeface="Arial" panose="020B0604020202020204" pitchFamily="34" charset="0"/>
              </a:rPr>
              <a:t> - a triplet of nucleotides in tRNA</a:t>
            </a:r>
            <a:endParaRPr lang="sr-Latn-CS" altLang="en-US" b="1" dirty="0">
              <a:latin typeface="Arial" panose="020B0604020202020204" pitchFamily="34" charset="0"/>
              <a:cs typeface="Arial" panose="020B0604020202020204" pitchFamily="34"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6C9889A8-6FA1-6EBB-528A-4C06E33D0417}"/>
              </a:ext>
            </a:extLst>
          </p:cNvPr>
          <p:cNvSpPr>
            <a:spLocks noGrp="1" noChangeArrowheads="1"/>
          </p:cNvSpPr>
          <p:nvPr>
            <p:ph type="title"/>
          </p:nvPr>
        </p:nvSpPr>
        <p:spPr>
          <a:xfrm>
            <a:off x="533400" y="228600"/>
            <a:ext cx="8229600" cy="1143000"/>
          </a:xfrm>
        </p:spPr>
        <p:txBody>
          <a:bodyPr/>
          <a:lstStyle/>
          <a:p>
            <a:pPr algn="ctr" eaLnBrk="1" hangingPunct="1"/>
            <a:r>
              <a:rPr lang="en-GB" altLang="en-US" sz="3800" b="1" dirty="0">
                <a:solidFill>
                  <a:srgbClr val="0000CC"/>
                </a:solidFill>
                <a:latin typeface="Arial" panose="020B0604020202020204" pitchFamily="34" charset="0"/>
                <a:cs typeface="Arial" panose="020B0604020202020204" pitchFamily="34" charset="0"/>
              </a:rPr>
              <a:t>Basic characteristics of the code/codon</a:t>
            </a:r>
            <a:endParaRPr lang="en-US" altLang="en-US" sz="3800" b="1" dirty="0">
              <a:solidFill>
                <a:srgbClr val="0000CC"/>
              </a:solidFill>
              <a:latin typeface="Arial" panose="020B0604020202020204" pitchFamily="34" charset="0"/>
              <a:cs typeface="Arial" panose="020B0604020202020204" pitchFamily="34" charset="0"/>
            </a:endParaRPr>
          </a:p>
        </p:txBody>
      </p:sp>
      <p:sp>
        <p:nvSpPr>
          <p:cNvPr id="18435" name="Rectangle 3">
            <a:extLst>
              <a:ext uri="{FF2B5EF4-FFF2-40B4-BE49-F238E27FC236}">
                <a16:creationId xmlns:a16="http://schemas.microsoft.com/office/drawing/2014/main" id="{7C82F5F7-3E62-8C5D-8FF5-5FF0DACD31D7}"/>
              </a:ext>
            </a:extLst>
          </p:cNvPr>
          <p:cNvSpPr>
            <a:spLocks noGrp="1" noChangeArrowheads="1"/>
          </p:cNvSpPr>
          <p:nvPr>
            <p:ph idx="1"/>
          </p:nvPr>
        </p:nvSpPr>
        <p:spPr>
          <a:xfrm>
            <a:off x="457200" y="1524000"/>
            <a:ext cx="8229600" cy="5105400"/>
          </a:xfrm>
        </p:spPr>
        <p:txBody>
          <a:bodyPr/>
          <a:lstStyle/>
          <a:p>
            <a:pPr eaLnBrk="1" hangingPunct="1"/>
            <a:r>
              <a:rPr lang="sr-Latn-CS" altLang="en-US" sz="1800" b="1" dirty="0">
                <a:solidFill>
                  <a:srgbClr val="C00000"/>
                </a:solidFill>
                <a:latin typeface="Arial" panose="020B0604020202020204" pitchFamily="34" charset="0"/>
                <a:cs typeface="Arial" panose="020B0604020202020204" pitchFamily="34" charset="0"/>
              </a:rPr>
              <a:t>Universality </a:t>
            </a:r>
            <a:r>
              <a:rPr lang="sr-Latn-CS" altLang="en-US" sz="1800" b="1" dirty="0">
                <a:latin typeface="Arial" panose="020B0604020202020204" pitchFamily="34" charset="0"/>
                <a:cs typeface="Arial" panose="020B0604020202020204" pitchFamily="34" charset="0"/>
              </a:rPr>
              <a:t>- only mtDNA deviates</a:t>
            </a:r>
          </a:p>
          <a:p>
            <a:pPr eaLnBrk="1" hangingPunct="1"/>
            <a:endParaRPr lang="sr-Latn-CS" altLang="en-US" sz="1800" b="1" dirty="0">
              <a:solidFill>
                <a:srgbClr val="C00000"/>
              </a:solidFill>
              <a:latin typeface="Arial" panose="020B0604020202020204" pitchFamily="34" charset="0"/>
              <a:cs typeface="Arial" panose="020B0604020202020204" pitchFamily="34" charset="0"/>
            </a:endParaRPr>
          </a:p>
          <a:p>
            <a:pPr eaLnBrk="1" hangingPunct="1"/>
            <a:r>
              <a:rPr lang="sr-Latn-CS" altLang="en-US" sz="1800" b="1" dirty="0">
                <a:latin typeface="Arial" panose="020B0604020202020204" pitchFamily="34" charset="0"/>
                <a:cs typeface="Arial" panose="020B0604020202020204" pitchFamily="34" charset="0"/>
              </a:rPr>
              <a:t>Each codon codes for an amino acid except for the following three </a:t>
            </a:r>
            <a:r>
              <a:rPr lang="sr-Latn-CS" altLang="en-US" sz="1800" b="1" dirty="0">
                <a:solidFill>
                  <a:srgbClr val="C00000"/>
                </a:solidFill>
                <a:latin typeface="Arial" panose="020B0604020202020204" pitchFamily="34" charset="0"/>
                <a:cs typeface="Arial" panose="020B0604020202020204" pitchFamily="34" charset="0"/>
              </a:rPr>
              <a:t>- UAA, UAG and UGA, </a:t>
            </a:r>
            <a:r>
              <a:rPr lang="sr-Latn-CS" altLang="en-US" sz="1800" b="1" dirty="0">
                <a:latin typeface="Arial" panose="020B0604020202020204" pitchFamily="34" charset="0"/>
                <a:cs typeface="Arial" panose="020B0604020202020204" pitchFamily="34" charset="0"/>
              </a:rPr>
              <a:t>which are designated as nonsense, </a:t>
            </a:r>
            <a:r>
              <a:rPr lang="sr-Latn-CS" altLang="en-US" sz="1800" b="1" dirty="0">
                <a:solidFill>
                  <a:srgbClr val="C00000"/>
                </a:solidFill>
                <a:latin typeface="Arial" panose="020B0604020202020204" pitchFamily="34" charset="0"/>
                <a:cs typeface="Arial" panose="020B0604020202020204" pitchFamily="34" charset="0"/>
              </a:rPr>
              <a:t>stop codons</a:t>
            </a:r>
          </a:p>
          <a:p>
            <a:pPr eaLnBrk="1" hangingPunct="1"/>
            <a:endParaRPr lang="sr-Latn-CS" altLang="en-US" sz="1800" b="1" dirty="0">
              <a:solidFill>
                <a:srgbClr val="C00000"/>
              </a:solidFill>
              <a:latin typeface="Arial" panose="020B0604020202020204" pitchFamily="34" charset="0"/>
              <a:cs typeface="Arial" panose="020B0604020202020204" pitchFamily="34" charset="0"/>
            </a:endParaRPr>
          </a:p>
          <a:p>
            <a:pPr eaLnBrk="1" hangingPunct="1"/>
            <a:r>
              <a:rPr lang="sr-Latn-CS" altLang="en-US" sz="1800" b="1" dirty="0">
                <a:solidFill>
                  <a:srgbClr val="C00000"/>
                </a:solidFill>
                <a:latin typeface="Arial" panose="020B0604020202020204" pitchFamily="34" charset="0"/>
                <a:cs typeface="Arial" panose="020B0604020202020204" pitchFamily="34" charset="0"/>
              </a:rPr>
              <a:t>AUG </a:t>
            </a:r>
            <a:r>
              <a:rPr lang="sr-Latn-CS" altLang="en-US" sz="1800" b="1" dirty="0">
                <a:latin typeface="Arial" panose="020B0604020202020204" pitchFamily="34" charset="0"/>
                <a:cs typeface="Arial" panose="020B0604020202020204" pitchFamily="34" charset="0"/>
              </a:rPr>
              <a:t>- initial or </a:t>
            </a:r>
            <a:r>
              <a:rPr lang="sr-Latn-CS" altLang="en-US" sz="1800" b="1" dirty="0">
                <a:solidFill>
                  <a:srgbClr val="C00000"/>
                </a:solidFill>
                <a:latin typeface="Arial" panose="020B0604020202020204" pitchFamily="34" charset="0"/>
                <a:cs typeface="Arial" panose="020B0604020202020204" pitchFamily="34" charset="0"/>
              </a:rPr>
              <a:t>start codon </a:t>
            </a:r>
            <a:r>
              <a:rPr lang="sr-Latn-CS" altLang="en-US" sz="1800" b="1" dirty="0">
                <a:latin typeface="Arial" panose="020B0604020202020204" pitchFamily="34" charset="0"/>
                <a:cs typeface="Arial" panose="020B0604020202020204" pitchFamily="34" charset="0"/>
              </a:rPr>
              <a:t>(methionine)</a:t>
            </a:r>
          </a:p>
          <a:p>
            <a:pPr eaLnBrk="1" hangingPunct="1"/>
            <a:endParaRPr lang="sr-Latn-CS" altLang="en-US" sz="1800" b="1" dirty="0">
              <a:solidFill>
                <a:srgbClr val="C00000"/>
              </a:solidFill>
              <a:latin typeface="Arial" panose="020B0604020202020204" pitchFamily="34" charset="0"/>
              <a:cs typeface="Arial" panose="020B0604020202020204" pitchFamily="34" charset="0"/>
            </a:endParaRPr>
          </a:p>
          <a:p>
            <a:pPr eaLnBrk="1" hangingPunct="1"/>
            <a:r>
              <a:rPr lang="sr-Latn-CS" altLang="en-US" sz="1800" b="1" dirty="0">
                <a:solidFill>
                  <a:srgbClr val="C00000"/>
                </a:solidFill>
                <a:latin typeface="Arial" panose="020B0604020202020204" pitchFamily="34" charset="0"/>
                <a:cs typeface="Arial" panose="020B0604020202020204" pitchFamily="34" charset="0"/>
              </a:rPr>
              <a:t>Code/codon degeneracy </a:t>
            </a:r>
            <a:r>
              <a:rPr lang="sr-Latn-CS" altLang="en-US" sz="1800" b="1" dirty="0">
                <a:latin typeface="Arial" panose="020B0604020202020204" pitchFamily="34" charset="0"/>
                <a:cs typeface="Arial" panose="020B0604020202020204" pitchFamily="34" charset="0"/>
              </a:rPr>
              <a:t>- one amino acid is coded for by a larger number of codons, except for tryptophan and methionine, which are determined by only one codon</a:t>
            </a:r>
          </a:p>
          <a:p>
            <a:pPr eaLnBrk="1" hangingPunct="1"/>
            <a:endParaRPr lang="sr-Latn-CS" altLang="en-US" sz="1800" b="1" dirty="0">
              <a:solidFill>
                <a:srgbClr val="C00000"/>
              </a:solidFill>
              <a:latin typeface="Arial" panose="020B0604020202020204" pitchFamily="34" charset="0"/>
              <a:cs typeface="Arial" panose="020B0604020202020204" pitchFamily="34" charset="0"/>
            </a:endParaRPr>
          </a:p>
          <a:p>
            <a:pPr eaLnBrk="1" hangingPunct="1"/>
            <a:r>
              <a:rPr lang="sr-Latn-CS" altLang="en-US" sz="1800" b="1" dirty="0">
                <a:solidFill>
                  <a:srgbClr val="C00000"/>
                </a:solidFill>
                <a:latin typeface="Arial" panose="020B0604020202020204" pitchFamily="34" charset="0"/>
                <a:cs typeface="Arial" panose="020B0604020202020204" pitchFamily="34" charset="0"/>
              </a:rPr>
              <a:t>Lack of overlap </a:t>
            </a:r>
            <a:r>
              <a:rPr lang="sr-Latn-CS" altLang="en-US" sz="1800" b="1" dirty="0">
                <a:latin typeface="Arial" panose="020B0604020202020204" pitchFamily="34" charset="0"/>
                <a:cs typeface="Arial" panose="020B0604020202020204" pitchFamily="34" charset="0"/>
              </a:rPr>
              <a:t>- the structural elements of one codon are not at the same time elements of another codon</a:t>
            </a:r>
            <a:endParaRPr lang="en-US" altLang="en-US" sz="1800" dirty="0">
              <a:latin typeface="Arial" panose="020B0604020202020204" pitchFamily="34" charset="0"/>
              <a:cs typeface="Arial" panose="020B0604020202020204"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t>Replication of DNA</a:t>
            </a:r>
          </a:p>
        </p:txBody>
      </p:sp>
      <p:sp>
        <p:nvSpPr>
          <p:cNvPr id="3" name="Content Placeholder 2"/>
          <p:cNvSpPr>
            <a:spLocks noGrp="1"/>
          </p:cNvSpPr>
          <p:nvPr>
            <p:ph idx="1"/>
          </p:nvPr>
        </p:nvSpPr>
        <p:spPr/>
        <p:txBody>
          <a:bodyPr>
            <a:normAutofit/>
          </a:bodyPr>
          <a:lstStyle/>
          <a:p>
            <a:r>
              <a:rPr lang="en-US" dirty="0">
                <a:latin typeface="+mj-lt"/>
              </a:rPr>
              <a:t>DNA is the only known molecule capable of self-reproduction.</a:t>
            </a:r>
          </a:p>
          <a:p>
            <a:r>
              <a:rPr lang="en-US" dirty="0">
                <a:latin typeface="+mj-lt"/>
              </a:rPr>
              <a:t>It occurs in the S phase of </a:t>
            </a:r>
            <a:r>
              <a:rPr lang="en-US" dirty="0" err="1">
                <a:latin typeface="+mj-lt"/>
              </a:rPr>
              <a:t>interphase</a:t>
            </a:r>
            <a:r>
              <a:rPr lang="en-US" dirty="0">
                <a:latin typeface="+mj-lt"/>
              </a:rPr>
              <a:t>, when the chromosomes are in a </a:t>
            </a:r>
            <a:r>
              <a:rPr lang="en-US" dirty="0" err="1">
                <a:latin typeface="+mj-lt"/>
              </a:rPr>
              <a:t>despiralized</a:t>
            </a:r>
            <a:r>
              <a:rPr lang="en-US" dirty="0">
                <a:latin typeface="+mj-lt"/>
              </a:rPr>
              <a:t> state.</a:t>
            </a:r>
          </a:p>
          <a:p>
            <a:r>
              <a:rPr lang="en-US" dirty="0" err="1">
                <a:latin typeface="+mj-lt"/>
              </a:rPr>
              <a:t>Mezelson</a:t>
            </a:r>
            <a:r>
              <a:rPr lang="en-US" dirty="0">
                <a:latin typeface="+mj-lt"/>
              </a:rPr>
              <a:t> and Stahl (1958) demonstrated through their experiments that replication occurs in a semiconservative manner.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13translation">
            <a:extLst>
              <a:ext uri="{FF2B5EF4-FFF2-40B4-BE49-F238E27FC236}">
                <a16:creationId xmlns:a16="http://schemas.microsoft.com/office/drawing/2014/main" id="{1F406AFF-87AF-42F9-A8CE-451643CD74A5}"/>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990600" y="1371600"/>
            <a:ext cx="7010400" cy="4572000"/>
          </a:xfrm>
          <a:noFill/>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9C4E30A1-1058-B3BE-BE90-B8A114A06D11}"/>
              </a:ext>
            </a:extLst>
          </p:cNvPr>
          <p:cNvSpPr>
            <a:spLocks noGrp="1" noChangeArrowheads="1"/>
          </p:cNvSpPr>
          <p:nvPr>
            <p:ph type="title" idx="4294967295"/>
          </p:nvPr>
        </p:nvSpPr>
        <p:spPr/>
        <p:txBody>
          <a:bodyPr/>
          <a:lstStyle/>
          <a:p>
            <a:pPr eaLnBrk="1" hangingPunct="1"/>
            <a:r>
              <a:rPr lang="en-US" altLang="en-US" dirty="0"/>
              <a:t>Replication</a:t>
            </a:r>
          </a:p>
        </p:txBody>
      </p:sp>
      <p:sp>
        <p:nvSpPr>
          <p:cNvPr id="20483" name="Rectangle 3">
            <a:extLst>
              <a:ext uri="{FF2B5EF4-FFF2-40B4-BE49-F238E27FC236}">
                <a16:creationId xmlns:a16="http://schemas.microsoft.com/office/drawing/2014/main" id="{A1341B40-88F6-A353-F01D-FCC8E0EDE190}"/>
              </a:ext>
            </a:extLst>
          </p:cNvPr>
          <p:cNvSpPr>
            <a:spLocks noGrp="1" noChangeArrowheads="1"/>
          </p:cNvSpPr>
          <p:nvPr>
            <p:ph idx="4294967295"/>
          </p:nvPr>
        </p:nvSpPr>
        <p:spPr>
          <a:xfrm>
            <a:off x="539750" y="2349500"/>
            <a:ext cx="8229600" cy="2070100"/>
          </a:xfrm>
          <a:solidFill>
            <a:schemeClr val="accent2"/>
          </a:solidFill>
        </p:spPr>
        <p:txBody>
          <a:bodyPr/>
          <a:lstStyle/>
          <a:p>
            <a:pPr eaLnBrk="1" hangingPunct="1"/>
            <a:r>
              <a:rPr lang="en-US" altLang="en-US">
                <a:solidFill>
                  <a:schemeClr val="accent2"/>
                </a:solidFill>
                <a:hlinkClick r:id="rId2"/>
              </a:rPr>
              <a:t>http://highered.mcgraw-hill.com/sites/0072437316/student_view0/chapter14/animations.html#</a:t>
            </a:r>
            <a:endParaRPr lang="sr-Latn-CS" altLang="en-US">
              <a:solidFill>
                <a:schemeClr val="accent2"/>
              </a:solidFill>
            </a:endParaRPr>
          </a:p>
          <a:p>
            <a:pPr eaLnBrk="1" hangingPunct="1">
              <a:buFontTx/>
              <a:buNone/>
            </a:pPr>
            <a:endParaRPr lang="en-US" altLang="en-US">
              <a:solidFill>
                <a:schemeClr val="accen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sz="4000" b="1" dirty="0" err="1"/>
              <a:t>Meselson</a:t>
            </a:r>
            <a:r>
              <a:rPr lang="en-US" sz="4000" b="1" dirty="0"/>
              <a:t> and Stahl's experiment</a:t>
            </a:r>
          </a:p>
        </p:txBody>
      </p:sp>
      <p:pic>
        <p:nvPicPr>
          <p:cNvPr id="4" name="Picture 2" descr="File:Meselson-stahl experiment diagram en.svg">
            <a:hlinkClick r:id="rId2"/>
          </p:cNvPr>
          <p:cNvPicPr>
            <a:picLocks noGrp="1" noChangeAspect="1" noChangeArrowheads="1"/>
          </p:cNvPicPr>
          <p:nvPr>
            <p:ph idx="1"/>
          </p:nvPr>
        </p:nvPicPr>
        <p:blipFill>
          <a:blip r:embed="rId3"/>
          <a:srcRect/>
          <a:stretch>
            <a:fillRect/>
          </a:stretch>
        </p:blipFill>
        <p:spPr bwMode="auto">
          <a:xfrm>
            <a:off x="1752600" y="1752600"/>
            <a:ext cx="5333999" cy="460614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567" y="533400"/>
            <a:ext cx="8436691" cy="781190"/>
          </a:xfrm>
        </p:spPr>
        <p:txBody>
          <a:bodyPr>
            <a:noAutofit/>
          </a:bodyPr>
          <a:lstStyle/>
          <a:p>
            <a:r>
              <a:rPr lang="en-US" sz="3200" b="1" dirty="0"/>
              <a:t>Replication occurs in a semi-conservative manner</a:t>
            </a:r>
          </a:p>
        </p:txBody>
      </p:sp>
      <p:pic>
        <p:nvPicPr>
          <p:cNvPr id="4" name="Picture 5" descr="https://www.mun.ca/biology/scarr/iGen3_03-01_Figure-L.jpg">
            <a:hlinkClick r:id="rId2"/>
          </p:cNvPr>
          <p:cNvPicPr>
            <a:picLocks noGrp="1" noChangeAspect="1" noChangeArrowheads="1"/>
          </p:cNvPicPr>
          <p:nvPr>
            <p:ph idx="1"/>
          </p:nvPr>
        </p:nvPicPr>
        <p:blipFill>
          <a:blip r:embed="rId3"/>
          <a:srcRect/>
          <a:stretch>
            <a:fillRect/>
          </a:stretch>
        </p:blipFill>
        <p:spPr bwMode="auto">
          <a:xfrm>
            <a:off x="152400" y="1447800"/>
            <a:ext cx="8817691" cy="474359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3460" y="2056262"/>
            <a:ext cx="3891340" cy="4192137"/>
          </a:xfrm>
        </p:spPr>
        <p:txBody>
          <a:bodyPr>
            <a:normAutofit fontScale="77500" lnSpcReduction="20000"/>
          </a:bodyPr>
          <a:lstStyle/>
          <a:p>
            <a:r>
              <a:rPr lang="en-US" dirty="0">
                <a:latin typeface="Arial" panose="020B0604020202020204" pitchFamily="34" charset="0"/>
                <a:cs typeface="Arial" panose="020B0604020202020204" pitchFamily="34" charset="0"/>
              </a:rPr>
              <a:t>DNA replication is a process by which DNA is copied to produce identical DNA molecules. </a:t>
            </a:r>
          </a:p>
          <a:p>
            <a:pPr marL="0" indent="0">
              <a:buNone/>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double helix structure of DNA allows it to unzip, with each strand serving as a template for the synthesis of a new complementary strand.</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This results in two identical DNA molecules, each containing one original and one newly synthesized strand.</a:t>
            </a:r>
          </a:p>
        </p:txBody>
      </p:sp>
      <p:sp>
        <p:nvSpPr>
          <p:cNvPr id="4" name="Title 1"/>
          <p:cNvSpPr txBox="1">
            <a:spLocks/>
          </p:cNvSpPr>
          <p:nvPr/>
        </p:nvSpPr>
        <p:spPr>
          <a:xfrm>
            <a:off x="0" y="857251"/>
            <a:ext cx="9144000" cy="880280"/>
          </a:xfrm>
          <a:prstGeom prst="rect">
            <a:avLst/>
          </a:prstGeom>
          <a:noFill/>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dirty="0"/>
              <a:t>DNA replication</a:t>
            </a:r>
          </a:p>
        </p:txBody>
      </p:sp>
      <p:pic>
        <p:nvPicPr>
          <p:cNvPr id="5" name="Picture 4"/>
          <p:cNvPicPr>
            <a:picLocks noChangeAspect="1"/>
          </p:cNvPicPr>
          <p:nvPr/>
        </p:nvPicPr>
        <p:blipFill>
          <a:blip r:embed="rId2"/>
          <a:stretch>
            <a:fillRect/>
          </a:stretch>
        </p:blipFill>
        <p:spPr>
          <a:xfrm>
            <a:off x="4002261" y="2362200"/>
            <a:ext cx="4927320" cy="3501682"/>
          </a:xfrm>
          <a:prstGeom prst="rect">
            <a:avLst/>
          </a:prstGeom>
        </p:spPr>
      </p:pic>
    </p:spTree>
    <p:extLst>
      <p:ext uri="{BB962C8B-B14F-4D97-AF65-F5344CB8AC3E}">
        <p14:creationId xmlns:p14="http://schemas.microsoft.com/office/powerpoint/2010/main" val="3914562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857251"/>
            <a:ext cx="9144000" cy="880280"/>
          </a:xfrm>
          <a:prstGeom prst="rect">
            <a:avLst/>
          </a:prstGeom>
          <a:noFill/>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t>DNA replication</a:t>
            </a:r>
          </a:p>
        </p:txBody>
      </p:sp>
      <p:sp>
        <p:nvSpPr>
          <p:cNvPr id="2" name="Content Placeholder 1"/>
          <p:cNvSpPr>
            <a:spLocks noGrp="1"/>
          </p:cNvSpPr>
          <p:nvPr>
            <p:ph idx="1"/>
          </p:nvPr>
        </p:nvSpPr>
        <p:spPr>
          <a:xfrm>
            <a:off x="609600" y="1828800"/>
            <a:ext cx="8134350" cy="4402931"/>
          </a:xfrm>
        </p:spPr>
        <p:txBody>
          <a:bodyPr>
            <a:normAutofit fontScale="47500" lnSpcReduction="20000"/>
          </a:bodyPr>
          <a:lstStyle/>
          <a:p>
            <a:r>
              <a:rPr lang="en-US" sz="3300" dirty="0">
                <a:latin typeface="Arial" panose="020B0604020202020204" pitchFamily="34" charset="0"/>
                <a:cs typeface="Arial" panose="020B0604020202020204" pitchFamily="34" charset="0"/>
              </a:rPr>
              <a:t>DNA replication is the process by which a DNA molecule is copied to produce two identical copies. It is a crucial process for the transmission of genetic information from one generation to the next.</a:t>
            </a:r>
          </a:p>
          <a:p>
            <a:endParaRPr lang="en-US" sz="3300" dirty="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The process of DNA replication begins with the unwinding of the double helix structure of the DNA molecule. This unwinding is facilitated by an enzyme called </a:t>
            </a:r>
            <a:r>
              <a:rPr lang="en-US" sz="3300" b="1" dirty="0">
                <a:latin typeface="Arial" panose="020B0604020202020204" pitchFamily="34" charset="0"/>
                <a:cs typeface="Arial" panose="020B0604020202020204" pitchFamily="34" charset="0"/>
              </a:rPr>
              <a:t>helicase, which breaks the hydrogen bonds between the nitrogenous bases</a:t>
            </a:r>
            <a:r>
              <a:rPr lang="en-US" sz="3300" dirty="0">
                <a:latin typeface="Arial" panose="020B0604020202020204" pitchFamily="34" charset="0"/>
                <a:cs typeface="Arial" panose="020B0604020202020204" pitchFamily="34" charset="0"/>
              </a:rPr>
              <a:t>, separating the two strands of DNA and forming a </a:t>
            </a:r>
            <a:r>
              <a:rPr lang="en-US" sz="3300" b="1" dirty="0">
                <a:latin typeface="Arial" panose="020B0604020202020204" pitchFamily="34" charset="0"/>
                <a:cs typeface="Arial" panose="020B0604020202020204" pitchFamily="34" charset="0"/>
              </a:rPr>
              <a:t>replication fork</a:t>
            </a:r>
            <a:r>
              <a:rPr lang="en-US" sz="3300" dirty="0">
                <a:latin typeface="Arial" panose="020B0604020202020204" pitchFamily="34" charset="0"/>
                <a:cs typeface="Arial" panose="020B0604020202020204" pitchFamily="34" charset="0"/>
              </a:rPr>
              <a:t>.</a:t>
            </a:r>
          </a:p>
          <a:p>
            <a:endParaRPr lang="en-US" sz="3300" dirty="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Once the DNA strands are separated, an enzyme called DNA polymerase binds to each strand at the replication fork. </a:t>
            </a:r>
            <a:r>
              <a:rPr lang="en-US" sz="3300" b="1" dirty="0">
                <a:latin typeface="Arial" panose="020B0604020202020204" pitchFamily="34" charset="0"/>
                <a:cs typeface="Arial" panose="020B0604020202020204" pitchFamily="34" charset="0"/>
              </a:rPr>
              <a:t>DNA polymerase is responsible for synthesizing new DNA strands </a:t>
            </a:r>
            <a:r>
              <a:rPr lang="en-US" sz="3300" dirty="0">
                <a:latin typeface="Arial" panose="020B0604020202020204" pitchFamily="34" charset="0"/>
                <a:cs typeface="Arial" panose="020B0604020202020204" pitchFamily="34" charset="0"/>
              </a:rPr>
              <a:t>by adding complementary nucleotides to the existing strands.</a:t>
            </a:r>
          </a:p>
          <a:p>
            <a:endParaRPr lang="en-US" sz="3300" dirty="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To start the synthesis of the new DNA strands, an </a:t>
            </a:r>
            <a:r>
              <a:rPr lang="en-US" sz="3300" b="1" dirty="0">
                <a:latin typeface="Arial" panose="020B0604020202020204" pitchFamily="34" charset="0"/>
                <a:cs typeface="Arial" panose="020B0604020202020204" pitchFamily="34" charset="0"/>
              </a:rPr>
              <a:t>RNA primer is first synthesized by an enzyme called </a:t>
            </a:r>
            <a:r>
              <a:rPr lang="en-US" sz="3300" b="1" dirty="0" err="1">
                <a:latin typeface="Arial" panose="020B0604020202020204" pitchFamily="34" charset="0"/>
                <a:cs typeface="Arial" panose="020B0604020202020204" pitchFamily="34" charset="0"/>
              </a:rPr>
              <a:t>primase</a:t>
            </a:r>
            <a:r>
              <a:rPr lang="en-US" sz="3300" dirty="0">
                <a:latin typeface="Arial" panose="020B0604020202020204" pitchFamily="34" charset="0"/>
                <a:cs typeface="Arial" panose="020B0604020202020204" pitchFamily="34" charset="0"/>
              </a:rPr>
              <a:t>. The RNA primer provides a starting point for DNA polymerase to begin adding nucleotides. DNA polymerase then adds nucleotides to the 3' end of the RNA primer, moving along the template strand in the 5' to 3' direction.</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1708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857251"/>
            <a:ext cx="9144000" cy="880280"/>
          </a:xfrm>
          <a:prstGeom prst="rect">
            <a:avLst/>
          </a:prstGeom>
          <a:noFill/>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dirty="0"/>
              <a:t>DNA replication</a:t>
            </a:r>
          </a:p>
        </p:txBody>
      </p:sp>
      <p:sp>
        <p:nvSpPr>
          <p:cNvPr id="2" name="Content Placeholder 1"/>
          <p:cNvSpPr>
            <a:spLocks noGrp="1"/>
          </p:cNvSpPr>
          <p:nvPr>
            <p:ph idx="1"/>
          </p:nvPr>
        </p:nvSpPr>
        <p:spPr>
          <a:xfrm>
            <a:off x="194480" y="1819418"/>
            <a:ext cx="8644719" cy="4657582"/>
          </a:xfrm>
        </p:spPr>
        <p:txBody>
          <a:bodyPr>
            <a:normAutofit fontScale="62500" lnSpcReduction="20000"/>
          </a:bodyPr>
          <a:lstStyle/>
          <a:p>
            <a:endParaRPr lang="en-US" dirty="0">
              <a:latin typeface="Arial" panose="020B0604020202020204" pitchFamily="34" charset="0"/>
              <a:cs typeface="Arial" panose="020B0604020202020204" pitchFamily="34" charset="0"/>
            </a:endParaRPr>
          </a:p>
          <a:p>
            <a:r>
              <a:rPr lang="en-US" sz="2900" dirty="0">
                <a:latin typeface="Arial" panose="020B0604020202020204" pitchFamily="34" charset="0"/>
                <a:cs typeface="Arial" panose="020B0604020202020204" pitchFamily="34" charset="0"/>
              </a:rPr>
              <a:t>One of the strands, known as the </a:t>
            </a:r>
            <a:r>
              <a:rPr lang="en-US" sz="2900" b="1" dirty="0">
                <a:latin typeface="Arial" panose="020B0604020202020204" pitchFamily="34" charset="0"/>
                <a:cs typeface="Arial" panose="020B0604020202020204" pitchFamily="34" charset="0"/>
              </a:rPr>
              <a:t>leading strand</a:t>
            </a:r>
            <a:r>
              <a:rPr lang="en-US" sz="2900" dirty="0">
                <a:latin typeface="Arial" panose="020B0604020202020204" pitchFamily="34" charset="0"/>
                <a:cs typeface="Arial" panose="020B0604020202020204" pitchFamily="34" charset="0"/>
              </a:rPr>
              <a:t>, is synthesized continuously in the same direction as the replication fork is moving. DNA polymerase can continuously add nucleotides to the leading strand as it moves along the template strand.</a:t>
            </a:r>
          </a:p>
          <a:p>
            <a:endParaRPr lang="en-US" sz="2900" dirty="0">
              <a:latin typeface="Arial" panose="020B0604020202020204" pitchFamily="34" charset="0"/>
              <a:cs typeface="Arial" panose="020B0604020202020204" pitchFamily="34" charset="0"/>
            </a:endParaRPr>
          </a:p>
          <a:p>
            <a:r>
              <a:rPr lang="en-US" sz="2900" dirty="0">
                <a:latin typeface="Arial" panose="020B0604020202020204" pitchFamily="34" charset="0"/>
                <a:cs typeface="Arial" panose="020B0604020202020204" pitchFamily="34" charset="0"/>
              </a:rPr>
              <a:t>The other strand, known as the </a:t>
            </a:r>
            <a:r>
              <a:rPr lang="en-US" sz="2900" b="1" dirty="0">
                <a:latin typeface="Arial" panose="020B0604020202020204" pitchFamily="34" charset="0"/>
                <a:cs typeface="Arial" panose="020B0604020202020204" pitchFamily="34" charset="0"/>
              </a:rPr>
              <a:t>lagging strand</a:t>
            </a:r>
            <a:r>
              <a:rPr lang="en-US" sz="2900" dirty="0">
                <a:latin typeface="Arial" panose="020B0604020202020204" pitchFamily="34" charset="0"/>
                <a:cs typeface="Arial" panose="020B0604020202020204" pitchFamily="34" charset="0"/>
              </a:rPr>
              <a:t>, is synthesized discontinuously in short segments called </a:t>
            </a:r>
            <a:r>
              <a:rPr lang="en-US" sz="2900" b="1" dirty="0">
                <a:latin typeface="Arial" panose="020B0604020202020204" pitchFamily="34" charset="0"/>
                <a:cs typeface="Arial" panose="020B0604020202020204" pitchFamily="34" charset="0"/>
              </a:rPr>
              <a:t>Okazaki fragments</a:t>
            </a:r>
            <a:r>
              <a:rPr lang="en-US" sz="2900" dirty="0">
                <a:latin typeface="Arial" panose="020B0604020202020204" pitchFamily="34" charset="0"/>
                <a:cs typeface="Arial" panose="020B0604020202020204" pitchFamily="34" charset="0"/>
              </a:rPr>
              <a:t>. As the replication fork moves forward, DNA polymerase synthesizes short RNA primers on the lagging strand. After the synthesis of each Okazaki fragment, another enzyme called DNA ligase joins the fragments together by sealing the gaps between them.</a:t>
            </a:r>
          </a:p>
          <a:p>
            <a:endParaRPr lang="en-US" sz="2900" dirty="0">
              <a:latin typeface="Arial" panose="020B0604020202020204" pitchFamily="34" charset="0"/>
              <a:cs typeface="Arial" panose="020B0604020202020204" pitchFamily="34" charset="0"/>
            </a:endParaRPr>
          </a:p>
          <a:p>
            <a:r>
              <a:rPr lang="en-US" sz="2900" dirty="0">
                <a:latin typeface="Arial" panose="020B0604020202020204" pitchFamily="34" charset="0"/>
                <a:cs typeface="Arial" panose="020B0604020202020204" pitchFamily="34" charset="0"/>
              </a:rPr>
              <a:t>As DNA polymerase adds nucleotides to the template strands, it ensures that the complementary base pairing rule is followed. Adenine (A) always pairs with thymine (T), and cytosine (C) always pairs with guanine (G). This ensures that the new DNA strands are complementary to the original strands, resulting in two identical copies of the DNA molecule.</a:t>
            </a:r>
          </a:p>
          <a:p>
            <a:endParaRPr lang="en-US" sz="2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6130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733800" cy="4525963"/>
          </a:xfrm>
        </p:spPr>
        <p:txBody>
          <a:bodyPr>
            <a:normAutofit/>
          </a:bodyPr>
          <a:lstStyle/>
          <a:p>
            <a:r>
              <a:rPr lang="en-US" dirty="0">
                <a:latin typeface="+mj-lt"/>
              </a:rPr>
              <a:t>Replication in eukaryotes occurs at multiple sites along the chromosome at the same time, in the 5'-3' direction</a:t>
            </a:r>
          </a:p>
          <a:p>
            <a:endParaRPr lang="en-US" dirty="0">
              <a:latin typeface="+mj-lt"/>
            </a:endParaRPr>
          </a:p>
          <a:p>
            <a:r>
              <a:rPr lang="en-US" dirty="0">
                <a:latin typeface="+mj-lt"/>
              </a:rPr>
              <a:t>It does not start at the very end of the chain</a:t>
            </a:r>
          </a:p>
        </p:txBody>
      </p:sp>
      <p:pic>
        <p:nvPicPr>
          <p:cNvPr id="4" name="Picture 4" descr="ReplicationBubbles"/>
          <p:cNvPicPr>
            <a:picLocks noChangeAspect="1" noChangeArrowheads="1"/>
          </p:cNvPicPr>
          <p:nvPr/>
        </p:nvPicPr>
        <p:blipFill>
          <a:blip r:embed="rId2"/>
          <a:srcRect/>
          <a:stretch>
            <a:fillRect/>
          </a:stretch>
        </p:blipFill>
        <p:spPr bwMode="auto">
          <a:xfrm>
            <a:off x="5638800" y="1828800"/>
            <a:ext cx="2722563" cy="4267200"/>
          </a:xfrm>
          <a:prstGeom prst="rect">
            <a:avLst/>
          </a:prstGeom>
          <a:noFill/>
          <a:ln w="9525">
            <a:noFill/>
            <a:miter lim="800000"/>
            <a:headEnd/>
            <a:tailEnd/>
          </a:ln>
        </p:spPr>
      </p:pic>
    </p:spTree>
    <p:extLst>
      <p:ext uri="{BB962C8B-B14F-4D97-AF65-F5344CB8AC3E}">
        <p14:creationId xmlns:p14="http://schemas.microsoft.com/office/powerpoint/2010/main" val="4229232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598</TotalTime>
  <Words>2299</Words>
  <Application>Microsoft Macintosh PowerPoint</Application>
  <PresentationFormat>On-screen Show (4:3)</PresentationFormat>
  <Paragraphs>129</Paragraphs>
  <Slides>31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Constantia</vt:lpstr>
      <vt:lpstr>Arial</vt:lpstr>
      <vt:lpstr>Calibri</vt:lpstr>
      <vt:lpstr>Wingdings 2</vt:lpstr>
      <vt:lpstr>Wingdings</vt:lpstr>
      <vt:lpstr>Flow</vt:lpstr>
      <vt:lpstr>6. REPLICATION</vt:lpstr>
      <vt:lpstr>PowerPoint Presentation</vt:lpstr>
      <vt:lpstr>Replication of DNA</vt:lpstr>
      <vt:lpstr>Meselson and Stahl's experiment</vt:lpstr>
      <vt:lpstr>Replication occurs in a semi-conservative manner</vt:lpstr>
      <vt:lpstr>PowerPoint Presentation</vt:lpstr>
      <vt:lpstr>PowerPoint Presentation</vt:lpstr>
      <vt:lpstr>PowerPoint Presentation</vt:lpstr>
      <vt:lpstr>PowerPoint Presentation</vt:lpstr>
      <vt:lpstr>PowerPoint Presentation</vt:lpstr>
      <vt:lpstr>1. The leading strand is the strand of new DNA which is synthesized in the same direction as the growing replication fork. This sort of DNA replication is continuous. (DNA poly III and primase)</vt:lpstr>
      <vt:lpstr>Enzymes involved in DNA replication</vt:lpstr>
      <vt:lpstr>Enzymes involved in replication</vt:lpstr>
      <vt:lpstr>PowerPoint Presentation</vt:lpstr>
      <vt:lpstr>DNA helicase</vt:lpstr>
      <vt:lpstr>DNA polymerase</vt:lpstr>
      <vt:lpstr>Primase</vt:lpstr>
      <vt:lpstr>Primase</vt:lpstr>
      <vt:lpstr>DNA ligase</vt:lpstr>
      <vt:lpstr>PowerPoint Presentation</vt:lpstr>
      <vt:lpstr>Topoisomerases</vt:lpstr>
      <vt:lpstr>DNA exonucleases</vt:lpstr>
      <vt:lpstr>Transitions and transversions in DNA molecule</vt:lpstr>
      <vt:lpstr>Transitions in DNA molecule</vt:lpstr>
      <vt:lpstr>Transversions in DNA molecule</vt:lpstr>
      <vt:lpstr>Spontaneous mutation rate </vt:lpstr>
      <vt:lpstr>PowerPoint Presentation</vt:lpstr>
      <vt:lpstr>Code, codon, anticodon</vt:lpstr>
      <vt:lpstr>Basic characteristics of the code/codon</vt:lpstr>
      <vt:lpstr>PowerPoint Presentation</vt:lpstr>
      <vt:lpstr>Replication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2-Humani genom</dc:title>
  <dc:creator>Olivera</dc:creator>
  <cp:lastModifiedBy>Microsoft Office User</cp:lastModifiedBy>
  <cp:revision>107</cp:revision>
  <dcterms:created xsi:type="dcterms:W3CDTF">2007-09-27T11:26:11Z</dcterms:created>
  <dcterms:modified xsi:type="dcterms:W3CDTF">2025-12-21T13:02:34Z</dcterms:modified>
</cp:coreProperties>
</file>